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7" r:id="rId10"/>
    <p:sldId id="278" r:id="rId11"/>
    <p:sldId id="279" r:id="rId12"/>
    <p:sldId id="280" r:id="rId13"/>
    <p:sldId id="264" r:id="rId14"/>
    <p:sldId id="265" r:id="rId15"/>
    <p:sldId id="266" r:id="rId16"/>
    <p:sldId id="271" r:id="rId17"/>
    <p:sldId id="272" r:id="rId18"/>
    <p:sldId id="275" r:id="rId19"/>
    <p:sldId id="276" r:id="rId20"/>
    <p:sldId id="273" r:id="rId21"/>
    <p:sldId id="274" r:id="rId2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5A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22"/>
    <p:restoredTop sz="94678"/>
  </p:normalViewPr>
  <p:slideViewPr>
    <p:cSldViewPr snapToGrid="0" snapToObjects="1">
      <p:cViewPr varScale="1">
        <p:scale>
          <a:sx n="64" d="100"/>
          <a:sy n="64" d="100"/>
        </p:scale>
        <p:origin x="6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D4658-FC5F-4C4A-9C84-93B50C1C7551}" type="datetimeFigureOut">
              <a:rPr kumimoji="1" lang="ko-Kore-KR" altLang="en-US" smtClean="0"/>
              <a:t>07/05/2023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15171-4215-3B44-8B01-66F7807E094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2612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06A9B-73EE-374E-B75F-D1FC806240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kumimoji="1" lang="en-US" altLang="ko-KR" dirty="0"/>
              <a:t>Quantum Computation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8064F4-5750-ED45-A7D7-0278AD07E2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71313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ko-Kore-KR" dirty="0"/>
              <a:t>Information</a:t>
            </a:r>
            <a:endParaRPr kumimoji="1" lang="ko-Kore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0DFBE24-706B-3849-8E2C-E747F7284C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16693" y="6272344"/>
            <a:ext cx="1575307" cy="58561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346A5E3-DE67-CF45-B214-E5ED4B744525}"/>
              </a:ext>
            </a:extLst>
          </p:cNvPr>
          <p:cNvSpPr/>
          <p:nvPr userDrawn="1"/>
        </p:nvSpPr>
        <p:spPr>
          <a:xfrm flipV="1">
            <a:off x="849086" y="3536580"/>
            <a:ext cx="10493828" cy="57564"/>
          </a:xfrm>
          <a:prstGeom prst="rect">
            <a:avLst/>
          </a:prstGeom>
          <a:gradFill flip="none" rotWithShape="1">
            <a:gsLst>
              <a:gs pos="3000">
                <a:schemeClr val="accent4">
                  <a:lumMod val="67000"/>
                </a:schemeClr>
              </a:gs>
              <a:gs pos="30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날짜 개체 틀 3">
            <a:extLst>
              <a:ext uri="{FF2B5EF4-FFF2-40B4-BE49-F238E27FC236}">
                <a16:creationId xmlns:a16="http://schemas.microsoft.com/office/drawing/2014/main" id="{BF726D34-CE78-FB48-9310-F607C119D2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638" y="6576930"/>
            <a:ext cx="2743200" cy="365125"/>
          </a:xfrm>
        </p:spPr>
        <p:txBody>
          <a:bodyPr/>
          <a:lstStyle>
            <a:lvl1pPr>
              <a:defRPr sz="1100"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99417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B477B9-9600-F24D-8231-115DEF1F6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158CE5-7BF9-5747-A469-B535A8B39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4EA9D4-5B3D-C044-80D4-0F5BE4508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70ADC5-BD4B-714B-A771-19742DEEF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BF5E6E-1701-4645-82E3-B0157E1EB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57484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D8C011-F657-C74E-A587-D84CE12B10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936A53-B1C9-BD4B-AC85-6159B8C49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CF7CAC-5578-2A43-882E-FB018E847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A5DA0E-B11E-E94A-A4C7-BB95893AC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360B78-D008-D040-8E01-45D43075D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4456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A246B0-1F0C-5B47-B886-8E5784ABDF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44" y="156580"/>
            <a:ext cx="12021312" cy="893542"/>
          </a:xfrm>
        </p:spPr>
        <p:txBody>
          <a:bodyPr/>
          <a:lstStyle>
            <a:lvl1pPr>
              <a:defRPr>
                <a:ln>
                  <a:noFill/>
                </a:ln>
                <a:latin typeface="Tahoma" panose="020B0604030504040204" pitchFamily="34" charset="0"/>
                <a:ea typeface="AppleMyungjo" pitchFamily="2" charset="-127"/>
                <a:cs typeface="Tahoma" panose="020B0604030504040204" pitchFamily="34" charset="0"/>
              </a:defRPr>
            </a:lvl1pPr>
          </a:lstStyle>
          <a:p>
            <a:r>
              <a:rPr kumimoji="1" lang="en-US" altLang="ko-KR" dirty="0"/>
              <a:t>Quantum Information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68FAAA-33BF-C644-8E88-5CA97C2FE07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344" y="1226525"/>
            <a:ext cx="12021312" cy="4950438"/>
          </a:xfrm>
        </p:spPr>
        <p:txBody>
          <a:bodyPr/>
          <a:lstStyle>
            <a:lvl1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kumimoji="1" lang="en-US" altLang="ko-KR" dirty="0"/>
              <a:t>Alpha</a:t>
            </a:r>
            <a:endParaRPr kumimoji="1" lang="ko-KR" altLang="en-US" dirty="0"/>
          </a:p>
          <a:p>
            <a:pPr lvl="1"/>
            <a:r>
              <a:rPr kumimoji="1" lang="en-US" altLang="ko-KR" dirty="0"/>
              <a:t>Beta</a:t>
            </a:r>
            <a:endParaRPr kumimoji="1" lang="ko-KR" altLang="en-US" dirty="0"/>
          </a:p>
          <a:p>
            <a:pPr lvl="2"/>
            <a:r>
              <a:rPr kumimoji="1" lang="en-US" altLang="ko-KR" dirty="0"/>
              <a:t>gamma</a:t>
            </a:r>
            <a:endParaRPr kumimoji="1" lang="ko-KR" altLang="en-US" dirty="0"/>
          </a:p>
          <a:p>
            <a:pPr lvl="3"/>
            <a:r>
              <a:rPr kumimoji="1" lang="en-US" altLang="ko-KR" dirty="0"/>
              <a:t>delta</a:t>
            </a:r>
            <a:endParaRPr kumimoji="1" lang="ko-KR" altLang="en-US" dirty="0"/>
          </a:p>
          <a:p>
            <a:pPr lvl="4"/>
            <a:r>
              <a:rPr kumimoji="1" lang="en-US" altLang="ko-Kore-KR" dirty="0"/>
              <a:t>echo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268D88-2347-1C4B-885D-F3C96070A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638" y="6576930"/>
            <a:ext cx="2743200" cy="365125"/>
          </a:xfrm>
        </p:spPr>
        <p:txBody>
          <a:bodyPr/>
          <a:lstStyle>
            <a:lvl1pPr>
              <a:defRPr sz="1100"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776454-015F-C44F-8B77-99C3B1AA3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76930"/>
            <a:ext cx="4114800" cy="365125"/>
          </a:xfrm>
        </p:spPr>
        <p:txBody>
          <a:bodyPr/>
          <a:lstStyle>
            <a:lvl1pPr>
              <a:defRPr sz="1100"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D75B35-E744-C54F-9B61-3B659F51C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7457" y="6576930"/>
            <a:ext cx="2743200" cy="365125"/>
          </a:xfrm>
        </p:spPr>
        <p:txBody>
          <a:bodyPr/>
          <a:lstStyle>
            <a:lvl1pPr>
              <a:defRPr sz="1100"/>
            </a:lvl1pPr>
          </a:lstStyle>
          <a:p>
            <a:fld id="{349957B0-7186-3A41-9683-4408E569AF62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A29478E-F01D-F344-8B60-711909465BD4}"/>
              </a:ext>
            </a:extLst>
          </p:cNvPr>
          <p:cNvSpPr/>
          <p:nvPr userDrawn="1"/>
        </p:nvSpPr>
        <p:spPr>
          <a:xfrm flipV="1">
            <a:off x="85344" y="1098223"/>
            <a:ext cx="12021312" cy="73351"/>
          </a:xfrm>
          <a:prstGeom prst="rect">
            <a:avLst/>
          </a:prstGeom>
          <a:gradFill flip="none" rotWithShape="1">
            <a:gsLst>
              <a:gs pos="3000">
                <a:srgbClr val="B05A16"/>
              </a:gs>
              <a:gs pos="30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500965-AC5B-8146-BCD2-F1D125DFEA12}"/>
              </a:ext>
            </a:extLst>
          </p:cNvPr>
          <p:cNvSpPr/>
          <p:nvPr userDrawn="1"/>
        </p:nvSpPr>
        <p:spPr>
          <a:xfrm flipV="1">
            <a:off x="0" y="6624470"/>
            <a:ext cx="12192000" cy="45719"/>
          </a:xfrm>
          <a:prstGeom prst="rect">
            <a:avLst/>
          </a:prstGeom>
          <a:gradFill>
            <a:gsLst>
              <a:gs pos="3000">
                <a:srgbClr val="B05A16"/>
              </a:gs>
              <a:gs pos="30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0887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E9361-1B25-3E4D-8F14-C40A68F59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A7FC9D-CF7D-B444-BFB2-686E3B55D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D2ADAA-D87B-544F-8E08-45EEA69E0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302BF7-58FF-AC4C-9BAC-188C4E82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A4C09A-97BD-BB48-9D38-30A899AC1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27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D31B24-5897-D74D-AC6E-E4076A3C5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78FC8A-D33C-1243-884C-4E1EE40D91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042B07-0B30-5B43-85D5-2F7BA9268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BCC648-EA4F-CF4D-847A-3B4724B98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14D836-56B2-9A4B-A0E5-E56E41C76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AECA3E-C4C6-E248-9D89-7FC51EF1E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90333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1E660B-FF51-ED43-A303-45CE55679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26D1B6-8344-9343-8A7C-84459B4B2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FF3A95-C386-3F41-8B6D-2596E40B9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247409-EBE1-D540-8ED3-1E1D0F4338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FD326-9E8A-604D-82EF-3328449A3D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60DE9B-8F28-F643-9F01-4CD8BF63D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3C6E692-EB86-7C4C-8676-DCFBE5C0A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2E16F07-ED7B-CC4C-AB09-33AB99D4B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63003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94485D-0343-FC46-9A7D-A62B48D6A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9A4B9A-4017-3741-9829-8BA909D8C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9AE44D-203C-0543-9AEC-11A4E92FA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C1BFB1-7826-6447-97B9-EEBAABB0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4446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400FF4-E11C-D143-92BB-F7C97D850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C154CC-F887-7640-9238-954898438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C666C9-CDE7-4E4F-8BB6-76087060A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1784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232948-E924-544F-A971-B8D82C093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876E6-693C-F646-BABE-5F0DCB607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731560-BA43-024C-8758-B7FA1284C8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804CC8-5B52-0D4A-8914-4A0CC713D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832E4C-CC93-0247-8C5A-B7AE7285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6D84FF-F7FC-3F41-9755-BA4957D2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00112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1262F7-8AE9-C74C-A6A1-B584008D3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678DB9A-A3FA-0640-B214-F98CF7887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1BAB901-5799-F74E-AC42-2DDBF9A4F5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B3FDA9-AF6C-EE4E-8A2B-4E3EB57D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5FF613-D1D9-E34F-A130-4310AACA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42FFA2-F93C-4C49-9CA8-CDE1C073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9305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6C24E7-4B6E-D747-971D-AF787CAB6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6FC31-A521-9241-BA89-FFB139EC3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848BB5-4F42-5D42-BAA9-C89AD71E41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ko-KR"/>
              <a:t>2020. 7. 24.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ACBE59-C9D6-D144-97BF-17DF6DFA2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D08B9-5F3D-864E-BC0B-F87F8DC040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386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nesas.com/us/en/document/apn/an1325-choosing-and-using-bypass-capacitor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9A307-9213-DF47-9F91-8963C17C02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ore-KR"/>
              <a:t>PMOD2BNC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DB62E8-D6A6-3546-A06C-9D07F173DB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ore-KR"/>
              <a:t>ArtyS7 Peripheral PCB Design</a:t>
            </a:r>
            <a:endParaRPr kumimoji="1" lang="ko-Kore-KR" alt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9FCE610-493D-3041-BFFA-B731EA7A4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87095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458EC0-4D68-7CC3-8BAD-30349C522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053CA0-0F0E-E2B7-5E58-C2A9857E7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10</a:t>
            </a:fld>
            <a:endParaRPr kumimoji="1" lang="ko-Kore-KR" altLang="en-US"/>
          </a:p>
        </p:txBody>
      </p:sp>
      <p:pic>
        <p:nvPicPr>
          <p:cNvPr id="7" name="그림 6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22B8AD1-54F4-DBFE-888D-FFE6B2813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38" y="2007703"/>
            <a:ext cx="5654261" cy="3180522"/>
          </a:xfrm>
          <a:prstGeom prst="rect">
            <a:avLst/>
          </a:prstGeom>
        </p:spPr>
      </p:pic>
      <p:pic>
        <p:nvPicPr>
          <p:cNvPr id="9" name="그림 8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B849A885-6643-F539-BECA-9DE4426EC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007703"/>
            <a:ext cx="5654261" cy="318052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0F4C339-7082-1971-75CA-D14358CF1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lang="en-US" altLang="ko-KR"/>
              <a:t>With Termination</a:t>
            </a:r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4A874D-D7EB-E861-C50D-DA62822F927E}"/>
              </a:ext>
            </a:extLst>
          </p:cNvPr>
          <p:cNvSpPr txBox="1"/>
          <p:nvPr/>
        </p:nvSpPr>
        <p:spPr>
          <a:xfrm>
            <a:off x="1779953" y="5378276"/>
            <a:ext cx="2533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Thevnin Termination</a:t>
            </a:r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71A67A-3FCF-692A-937D-F077CC7E54A7}"/>
              </a:ext>
            </a:extLst>
          </p:cNvPr>
          <p:cNvSpPr txBox="1"/>
          <p:nvPr/>
        </p:nvSpPr>
        <p:spPr>
          <a:xfrm>
            <a:off x="7656314" y="5378276"/>
            <a:ext cx="2533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Parallel Termination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136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22F6E2-90C6-8D8F-FF82-DE070090A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A14AC4-2D8B-A8E2-9F06-CE8038EB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11</a:t>
            </a:fld>
            <a:endParaRPr kumimoji="1" lang="ko-Kore-KR" altLang="en-US"/>
          </a:p>
        </p:txBody>
      </p:sp>
      <p:pic>
        <p:nvPicPr>
          <p:cNvPr id="10" name="그림 9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CFAC321F-C9D6-AE87-C6ED-7655A81DB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38" y="2007703"/>
            <a:ext cx="5654261" cy="318052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2A596E0-41C9-30B3-3CDB-262DC235D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lang="en-US" altLang="ko-KR"/>
              <a:t>3.3V, 5V comparision</a:t>
            </a:r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15697D-9DF1-72E1-480E-44081E45DF97}"/>
              </a:ext>
            </a:extLst>
          </p:cNvPr>
          <p:cNvSpPr txBox="1"/>
          <p:nvPr/>
        </p:nvSpPr>
        <p:spPr>
          <a:xfrm>
            <a:off x="1511597" y="5378276"/>
            <a:ext cx="3070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3.3V Thevnin Termination</a:t>
            </a:r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66142D-D193-E349-C3B4-04CF1D0289A9}"/>
              </a:ext>
            </a:extLst>
          </p:cNvPr>
          <p:cNvSpPr txBox="1"/>
          <p:nvPr/>
        </p:nvSpPr>
        <p:spPr>
          <a:xfrm>
            <a:off x="7280962" y="5378276"/>
            <a:ext cx="32843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5V Thevnin Termination</a:t>
            </a:r>
            <a:endParaRPr lang="ko-KR" altLang="en-US"/>
          </a:p>
        </p:txBody>
      </p:sp>
      <p:pic>
        <p:nvPicPr>
          <p:cNvPr id="7" name="그림 6" descr="텍스트, 소프트웨어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94AB3A57-26C8-6766-1A26-5A8F86E5F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326" y="2007703"/>
            <a:ext cx="5654262" cy="318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827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880959-B8DA-E6AA-855D-BF811660F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94C5F4-8069-6F97-5742-29DA7A8F3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12</a:t>
            </a:fld>
            <a:endParaRPr kumimoji="1" lang="ko-Kore-KR" altLang="en-US"/>
          </a:p>
        </p:txBody>
      </p:sp>
      <p:pic>
        <p:nvPicPr>
          <p:cNvPr id="7" name="그림 6" descr="텍스트, 소프트웨어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4B24702E-6024-C0A6-5C35-24C528158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38" y="2042493"/>
            <a:ext cx="5751443" cy="3235186"/>
          </a:xfrm>
          <a:prstGeom prst="rect">
            <a:avLst/>
          </a:prstGeom>
        </p:spPr>
      </p:pic>
      <p:pic>
        <p:nvPicPr>
          <p:cNvPr id="9" name="그림 8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C4D4CA18-9E52-2910-3F7E-642746F22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133" y="2062371"/>
            <a:ext cx="5751443" cy="3235186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890A66B5-889E-7602-8B59-2E32BB6DA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lang="en-US" altLang="ko-KR"/>
              <a:t>Source Impedance Comparision</a:t>
            </a:r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34617B-140D-FEA0-B884-39BC985528D8}"/>
              </a:ext>
            </a:extLst>
          </p:cNvPr>
          <p:cNvSpPr txBox="1"/>
          <p:nvPr/>
        </p:nvSpPr>
        <p:spPr>
          <a:xfrm>
            <a:off x="1779953" y="5378276"/>
            <a:ext cx="2533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w/o source impedance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7B6D7-1B97-25F0-96F5-459686AB06C4}"/>
              </a:ext>
            </a:extLst>
          </p:cNvPr>
          <p:cNvSpPr txBox="1"/>
          <p:nvPr/>
        </p:nvSpPr>
        <p:spPr>
          <a:xfrm>
            <a:off x="7280962" y="5378276"/>
            <a:ext cx="32843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w/ 15Ohm source impedance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822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5D72E9-7474-8B3A-BBE3-32C01BF5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In 3D</a:t>
            </a:r>
            <a:endParaRPr lang="ko-KR" altLang="en-US"/>
          </a:p>
        </p:txBody>
      </p:sp>
      <p:pic>
        <p:nvPicPr>
          <p:cNvPr id="7" name="내용 개체 틀 6" descr="스크린샷, 그래픽 소프트웨어, 멀티미디어 소프트웨어, 사각형이(가) 표시된 사진&#10;&#10;자동 생성된 설명">
            <a:extLst>
              <a:ext uri="{FF2B5EF4-FFF2-40B4-BE49-F238E27FC236}">
                <a16:creationId xmlns:a16="http://schemas.microsoft.com/office/drawing/2014/main" id="{6919C3A3-3028-EE1A-72DB-532DBA07D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9242" y="1174282"/>
            <a:ext cx="9973515" cy="5305145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C32297-7BB1-B985-C8D6-148455A73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94B707-19DD-831E-890D-E4C56BE75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4470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5D72E9-7474-8B3A-BBE3-32C01BF5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In 3D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C32297-7BB1-B985-C8D6-148455A73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94B707-19DD-831E-890D-E4C56BE75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14</a:t>
            </a:fld>
            <a:endParaRPr kumimoji="1" lang="ko-Kore-KR" altLang="en-US"/>
          </a:p>
        </p:txBody>
      </p:sp>
      <p:pic>
        <p:nvPicPr>
          <p:cNvPr id="9" name="내용 개체 틀 8" descr="텍스트, 스크린샷, 다채로움, 그래픽 디자인이(가) 표시된 사진&#10;&#10;자동 생성된 설명">
            <a:extLst>
              <a:ext uri="{FF2B5EF4-FFF2-40B4-BE49-F238E27FC236}">
                <a16:creationId xmlns:a16="http://schemas.microsoft.com/office/drawing/2014/main" id="{8124B8D0-C153-3789-AA19-4036F897AE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4406" y="1227138"/>
            <a:ext cx="9283187" cy="4949825"/>
          </a:xfrm>
        </p:spPr>
      </p:pic>
    </p:spTree>
    <p:extLst>
      <p:ext uri="{BB962C8B-B14F-4D97-AF65-F5344CB8AC3E}">
        <p14:creationId xmlns:p14="http://schemas.microsoft.com/office/powerpoint/2010/main" val="1388194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BEEDD-F929-1D5F-9E4B-2278B5F8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ToDo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78D5F8-AB62-19FD-8BE4-3D3187FE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016A9A-0B57-06F2-7E8D-CB193E999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15</a:t>
            </a:fld>
            <a:endParaRPr kumimoji="1" lang="ko-Kore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6410E9A-72D7-F8B6-9BE6-F42CB3919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" y="1392458"/>
            <a:ext cx="4158665" cy="11022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/>
              <a:t>Delay tuning</a:t>
            </a:r>
          </a:p>
          <a:p>
            <a:pPr marL="0" indent="0">
              <a:buNone/>
            </a:pPr>
            <a:r>
              <a:rPr lang="en-US" altLang="ko-KR"/>
              <a:t>PCB thickness</a:t>
            </a:r>
            <a:r>
              <a:rPr lang="ko-KR" altLang="en-US"/>
              <a:t> </a:t>
            </a:r>
            <a:r>
              <a:rPr lang="en-US" altLang="ko-KR"/>
              <a:t>setting</a:t>
            </a:r>
          </a:p>
        </p:txBody>
      </p:sp>
    </p:spTree>
    <p:extLst>
      <p:ext uri="{BB962C8B-B14F-4D97-AF65-F5344CB8AC3E}">
        <p14:creationId xmlns:p14="http://schemas.microsoft.com/office/powerpoint/2010/main" val="1972156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377CC41-5C44-30C2-E9AF-12A349012C29}"/>
              </a:ext>
            </a:extLst>
          </p:cNvPr>
          <p:cNvSpPr/>
          <p:nvPr/>
        </p:nvSpPr>
        <p:spPr>
          <a:xfrm>
            <a:off x="3198932" y="3038358"/>
            <a:ext cx="1751378" cy="860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Isolator</a:t>
            </a:r>
          </a:p>
          <a:p>
            <a:pPr algn="ctr"/>
            <a:r>
              <a:rPr lang="en-US" altLang="ko-KR"/>
              <a:t>2-&gt;2</a:t>
            </a:r>
          </a:p>
          <a:p>
            <a:pPr algn="ctr"/>
            <a:r>
              <a:rPr lang="en-US" altLang="ko-KR"/>
              <a:t>(SI8620BC-B-IS)</a:t>
            </a: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8D2E9D-DFC2-AF14-E3EE-CAFD1316598E}"/>
              </a:ext>
            </a:extLst>
          </p:cNvPr>
          <p:cNvSpPr/>
          <p:nvPr/>
        </p:nvSpPr>
        <p:spPr>
          <a:xfrm>
            <a:off x="2872374" y="37350"/>
            <a:ext cx="2627161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Regulator 12V0 TO 3V3</a:t>
            </a:r>
          </a:p>
          <a:p>
            <a:pPr algn="ctr"/>
            <a:r>
              <a:rPr lang="en-US" altLang="ko-KR"/>
              <a:t>(LD29150DT33R)</a:t>
            </a:r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D1CFA86-85F9-95BA-6C95-ADF6A287087C}"/>
              </a:ext>
            </a:extLst>
          </p:cNvPr>
          <p:cNvSpPr/>
          <p:nvPr/>
        </p:nvSpPr>
        <p:spPr>
          <a:xfrm>
            <a:off x="5694743" y="2961752"/>
            <a:ext cx="1504710" cy="17852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Transciever</a:t>
            </a:r>
          </a:p>
          <a:p>
            <a:pPr algn="ctr"/>
            <a:r>
              <a:rPr lang="en-US" altLang="ko-KR"/>
              <a:t>2&lt;-&gt;2</a:t>
            </a:r>
          </a:p>
          <a:p>
            <a:pPr algn="ctr"/>
            <a:r>
              <a:rPr lang="en-US" altLang="ko-KR"/>
              <a:t>(74LVCH2T45DC-Q100H)</a:t>
            </a:r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6308E8B-2C6F-A68F-549A-61992A6E9999}"/>
              </a:ext>
            </a:extLst>
          </p:cNvPr>
          <p:cNvSpPr/>
          <p:nvPr/>
        </p:nvSpPr>
        <p:spPr>
          <a:xfrm>
            <a:off x="9035245" y="5200087"/>
            <a:ext cx="2368984" cy="578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73.33Ohm</a:t>
            </a:r>
          </a:p>
          <a:p>
            <a:pPr algn="ctr"/>
            <a:r>
              <a:rPr lang="en-US" altLang="ko-KR"/>
              <a:t>(RP73PF2A73R2BTDF)</a:t>
            </a:r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300F5B-45AE-CD74-8110-BEFF911E2D1F}"/>
              </a:ext>
            </a:extLst>
          </p:cNvPr>
          <p:cNvSpPr/>
          <p:nvPr/>
        </p:nvSpPr>
        <p:spPr>
          <a:xfrm>
            <a:off x="9039148" y="3907986"/>
            <a:ext cx="2047951" cy="578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157.14Ohm</a:t>
            </a:r>
          </a:p>
          <a:p>
            <a:pPr algn="ctr"/>
            <a:r>
              <a:rPr lang="en-US" altLang="ko-KR"/>
              <a:t>(ERA-8AEB1580V)</a:t>
            </a:r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38501E6-4575-ED4D-19EC-D5C8C76F9446}"/>
              </a:ext>
            </a:extLst>
          </p:cNvPr>
          <p:cNvSpPr/>
          <p:nvPr/>
        </p:nvSpPr>
        <p:spPr>
          <a:xfrm>
            <a:off x="9039148" y="3275638"/>
            <a:ext cx="2625881" cy="578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Transistor</a:t>
            </a:r>
          </a:p>
          <a:p>
            <a:pPr algn="ctr"/>
            <a:r>
              <a:rPr lang="en-US" altLang="ko-KR"/>
              <a:t>(LIB_NTGD4167CT1G)</a:t>
            </a: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DFB32CA-F80C-4378-8C5F-1BE0419ADEB8}"/>
              </a:ext>
            </a:extLst>
          </p:cNvPr>
          <p:cNvSpPr/>
          <p:nvPr/>
        </p:nvSpPr>
        <p:spPr>
          <a:xfrm>
            <a:off x="9039148" y="5845215"/>
            <a:ext cx="2625881" cy="578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Transistor</a:t>
            </a:r>
          </a:p>
          <a:p>
            <a:pPr algn="ctr"/>
            <a:r>
              <a:rPr lang="en-US" altLang="ko-KR"/>
              <a:t>(LIB_NTGD4167CT1G)</a:t>
            </a:r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E766F9A-9FBD-5FC5-C330-1425C09744A1}"/>
              </a:ext>
            </a:extLst>
          </p:cNvPr>
          <p:cNvSpPr/>
          <p:nvPr/>
        </p:nvSpPr>
        <p:spPr>
          <a:xfrm flipV="1">
            <a:off x="7354852" y="4791919"/>
            <a:ext cx="3378236" cy="92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0496A06-A3A9-9452-0BD4-3469213FD77C}"/>
              </a:ext>
            </a:extLst>
          </p:cNvPr>
          <p:cNvSpPr/>
          <p:nvPr/>
        </p:nvSpPr>
        <p:spPr>
          <a:xfrm>
            <a:off x="4618294" y="2019783"/>
            <a:ext cx="1713055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IO SPDT</a:t>
            </a:r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98103C6-86AF-5AA1-ECB4-6974E3CF5E45}"/>
              </a:ext>
            </a:extLst>
          </p:cNvPr>
          <p:cNvSpPr/>
          <p:nvPr/>
        </p:nvSpPr>
        <p:spPr>
          <a:xfrm>
            <a:off x="6525292" y="2019783"/>
            <a:ext cx="1393125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Impedance SPDT</a:t>
            </a:r>
            <a:endParaRPr lang="ko-KR" altLang="en-US"/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4F039163-2642-A70E-D2FD-0C716A05ED5A}"/>
              </a:ext>
            </a:extLst>
          </p:cNvPr>
          <p:cNvCxnSpPr>
            <a:cxnSpLocks/>
            <a:stCxn id="5" idx="3"/>
            <a:endCxn id="15" idx="2"/>
          </p:cNvCxnSpPr>
          <p:nvPr/>
        </p:nvCxnSpPr>
        <p:spPr>
          <a:xfrm flipV="1">
            <a:off x="4950310" y="2789498"/>
            <a:ext cx="524512" cy="67896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BD51A0B4-E588-5EAB-67E6-7FE9E7F6B5D2}"/>
              </a:ext>
            </a:extLst>
          </p:cNvPr>
          <p:cNvCxnSpPr>
            <a:cxnSpLocks/>
            <a:stCxn id="29" idx="3"/>
            <a:endCxn id="15" idx="2"/>
          </p:cNvCxnSpPr>
          <p:nvPr/>
        </p:nvCxnSpPr>
        <p:spPr>
          <a:xfrm flipV="1">
            <a:off x="4950310" y="2789498"/>
            <a:ext cx="524512" cy="364629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8C1FC465-4CD3-DF9C-A088-6030C9431C92}"/>
              </a:ext>
            </a:extLst>
          </p:cNvPr>
          <p:cNvCxnSpPr>
            <a:cxnSpLocks/>
            <a:stCxn id="2" idx="1"/>
            <a:endCxn id="16" idx="2"/>
          </p:cNvCxnSpPr>
          <p:nvPr/>
        </p:nvCxnSpPr>
        <p:spPr>
          <a:xfrm rot="10800000">
            <a:off x="7221856" y="2789499"/>
            <a:ext cx="1817293" cy="77550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BCA8E6DC-EDB6-2141-8B36-5C2D09F741AB}"/>
              </a:ext>
            </a:extLst>
          </p:cNvPr>
          <p:cNvCxnSpPr>
            <a:cxnSpLocks/>
            <a:stCxn id="47" idx="0"/>
            <a:endCxn id="16" idx="2"/>
          </p:cNvCxnSpPr>
          <p:nvPr/>
        </p:nvCxnSpPr>
        <p:spPr>
          <a:xfrm rot="16200000" flipV="1">
            <a:off x="6250273" y="3761081"/>
            <a:ext cx="2955963" cy="10127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789338B-9781-3E12-A0FC-2E6BCBEB9593}"/>
              </a:ext>
            </a:extLst>
          </p:cNvPr>
          <p:cNvSpPr/>
          <p:nvPr/>
        </p:nvSpPr>
        <p:spPr>
          <a:xfrm rot="5400000">
            <a:off x="-262892" y="4453360"/>
            <a:ext cx="1713055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Molex</a:t>
            </a:r>
          </a:p>
          <a:p>
            <a:pPr algn="ctr"/>
            <a:r>
              <a:rPr lang="en-US" altLang="ko-KR"/>
              <a:t>Pin Header</a:t>
            </a:r>
          </a:p>
          <a:p>
            <a:pPr algn="ctr"/>
            <a:r>
              <a:rPr lang="en-US" altLang="ko-KR"/>
              <a:t>(71764-0112)</a:t>
            </a:r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6071E10-6C51-88D1-36BE-3AA2C13B4F82}"/>
              </a:ext>
            </a:extLst>
          </p:cNvPr>
          <p:cNvSpPr/>
          <p:nvPr/>
        </p:nvSpPr>
        <p:spPr>
          <a:xfrm rot="10800000" flipV="1">
            <a:off x="10783540" y="4519917"/>
            <a:ext cx="1241378" cy="6366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BNC</a:t>
            </a:r>
          </a:p>
          <a:p>
            <a:pPr algn="ctr"/>
            <a:r>
              <a:rPr lang="en-US" altLang="ko-KR"/>
              <a:t>(031-6575)</a:t>
            </a:r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FF76C1E-FFE1-6A66-27BF-FADD68F4584E}"/>
              </a:ext>
            </a:extLst>
          </p:cNvPr>
          <p:cNvSpPr/>
          <p:nvPr/>
        </p:nvSpPr>
        <p:spPr>
          <a:xfrm>
            <a:off x="3198932" y="4024319"/>
            <a:ext cx="1751378" cy="860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Isolator</a:t>
            </a:r>
          </a:p>
          <a:p>
            <a:pPr algn="ctr"/>
            <a:r>
              <a:rPr lang="en-US" altLang="ko-KR"/>
              <a:t>2-&gt;2</a:t>
            </a:r>
          </a:p>
          <a:p>
            <a:pPr algn="ctr"/>
            <a:r>
              <a:rPr lang="en-US" altLang="ko-KR"/>
              <a:t>(SI8620BC-B-IS)</a:t>
            </a:r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52281ED-A2F1-1CEB-670C-F89A058C8BEA}"/>
              </a:ext>
            </a:extLst>
          </p:cNvPr>
          <p:cNvSpPr/>
          <p:nvPr/>
        </p:nvSpPr>
        <p:spPr>
          <a:xfrm>
            <a:off x="3198932" y="5016981"/>
            <a:ext cx="1751378" cy="860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Isolator</a:t>
            </a:r>
          </a:p>
          <a:p>
            <a:pPr algn="ctr"/>
            <a:r>
              <a:rPr lang="en-US" altLang="ko-KR"/>
              <a:t>2&lt;-2</a:t>
            </a:r>
          </a:p>
          <a:p>
            <a:pPr algn="ctr"/>
            <a:r>
              <a:rPr lang="en-US" altLang="ko-KR"/>
              <a:t>(SI8620BC-B-IS)</a:t>
            </a:r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9B0EB72-DFA2-831C-AF86-B8EC617CA0B2}"/>
              </a:ext>
            </a:extLst>
          </p:cNvPr>
          <p:cNvSpPr/>
          <p:nvPr/>
        </p:nvSpPr>
        <p:spPr>
          <a:xfrm>
            <a:off x="3198932" y="6005692"/>
            <a:ext cx="1751378" cy="860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Isolator</a:t>
            </a:r>
          </a:p>
          <a:p>
            <a:pPr algn="ctr"/>
            <a:r>
              <a:rPr lang="en-US" altLang="ko-KR"/>
              <a:t>2&lt;-2</a:t>
            </a:r>
          </a:p>
          <a:p>
            <a:pPr algn="ctr"/>
            <a:r>
              <a:rPr lang="en-US" altLang="ko-KR"/>
              <a:t>(SI8620BC-B-IS)</a:t>
            </a:r>
            <a:endParaRPr lang="ko-KR" altLang="en-US"/>
          </a:p>
        </p:txBody>
      </p: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027E0520-EBA4-FC33-538E-18DB78416316}"/>
              </a:ext>
            </a:extLst>
          </p:cNvPr>
          <p:cNvCxnSpPr>
            <a:cxnSpLocks/>
            <a:stCxn id="26" idx="3"/>
            <a:endCxn id="15" idx="2"/>
          </p:cNvCxnSpPr>
          <p:nvPr/>
        </p:nvCxnSpPr>
        <p:spPr>
          <a:xfrm flipV="1">
            <a:off x="4950310" y="2789498"/>
            <a:ext cx="524512" cy="1664921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07580EDA-79E2-C9CB-3187-C3B882D27473}"/>
              </a:ext>
            </a:extLst>
          </p:cNvPr>
          <p:cNvCxnSpPr>
            <a:cxnSpLocks/>
            <a:stCxn id="28" idx="3"/>
            <a:endCxn id="15" idx="2"/>
          </p:cNvCxnSpPr>
          <p:nvPr/>
        </p:nvCxnSpPr>
        <p:spPr>
          <a:xfrm flipV="1">
            <a:off x="4950310" y="2789498"/>
            <a:ext cx="524512" cy="265758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1A393F2-F9FA-039F-D48C-B271A7F6C212}"/>
              </a:ext>
            </a:extLst>
          </p:cNvPr>
          <p:cNvSpPr/>
          <p:nvPr/>
        </p:nvSpPr>
        <p:spPr>
          <a:xfrm>
            <a:off x="5694743" y="4838217"/>
            <a:ext cx="1504710" cy="17852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Transciever</a:t>
            </a:r>
          </a:p>
          <a:p>
            <a:pPr algn="ctr"/>
            <a:r>
              <a:rPr lang="en-US" altLang="ko-KR"/>
              <a:t>2&lt;-&gt;2</a:t>
            </a:r>
          </a:p>
          <a:p>
            <a:pPr algn="ctr"/>
            <a:r>
              <a:rPr lang="en-US" altLang="ko-KR"/>
              <a:t>(74LVCH2T45DC-Q100H)</a:t>
            </a:r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DF47B13-403E-1F4E-8500-B50036A3172B}"/>
              </a:ext>
            </a:extLst>
          </p:cNvPr>
          <p:cNvSpPr/>
          <p:nvPr/>
        </p:nvSpPr>
        <p:spPr>
          <a:xfrm>
            <a:off x="7594395" y="5745461"/>
            <a:ext cx="1280514" cy="7782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Invertor</a:t>
            </a:r>
          </a:p>
          <a:p>
            <a:pPr algn="ctr"/>
            <a:r>
              <a:rPr lang="en-US" altLang="ko-KR"/>
              <a:t>(NLVHC1G14DFT1G)</a:t>
            </a:r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BB3FB795-B72C-C3AB-84CE-893D362E6F06}"/>
              </a:ext>
            </a:extLst>
          </p:cNvPr>
          <p:cNvSpPr/>
          <p:nvPr/>
        </p:nvSpPr>
        <p:spPr>
          <a:xfrm>
            <a:off x="10310261" y="42613"/>
            <a:ext cx="1881739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EXT PWR PIN</a:t>
            </a:r>
          </a:p>
          <a:p>
            <a:pPr algn="ctr"/>
            <a:r>
              <a:rPr lang="en-US" altLang="ko-KR"/>
              <a:t>(462071104)</a:t>
            </a:r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ED6AF49-8900-1FC6-E1AE-C3BAEC916655}"/>
              </a:ext>
            </a:extLst>
          </p:cNvPr>
          <p:cNvCxnSpPr/>
          <p:nvPr/>
        </p:nvCxnSpPr>
        <p:spPr>
          <a:xfrm>
            <a:off x="3769693" y="196770"/>
            <a:ext cx="0" cy="6661230"/>
          </a:xfrm>
          <a:prstGeom prst="line">
            <a:avLst/>
          </a:prstGeom>
          <a:ln w="19050">
            <a:solidFill>
              <a:srgbClr val="FF0000"/>
            </a:solidFill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F6F67B9-F4E3-DC45-634C-5A1D8BBC2C26}"/>
              </a:ext>
            </a:extLst>
          </p:cNvPr>
          <p:cNvSpPr/>
          <p:nvPr/>
        </p:nvSpPr>
        <p:spPr>
          <a:xfrm>
            <a:off x="9560689" y="871419"/>
            <a:ext cx="2631311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12V0 ESD</a:t>
            </a:r>
          </a:p>
          <a:p>
            <a:pPr algn="ctr"/>
            <a:r>
              <a:rPr lang="en-US" altLang="ko-KR"/>
              <a:t>(PE3212M1Q_R1_00001)</a:t>
            </a:r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106236-ED71-D394-2569-7EA1FCA90113}"/>
              </a:ext>
            </a:extLst>
          </p:cNvPr>
          <p:cNvSpPr txBox="1"/>
          <p:nvPr/>
        </p:nvSpPr>
        <p:spPr>
          <a:xfrm>
            <a:off x="2714496" y="1796836"/>
            <a:ext cx="2078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2.2+5.3+3.1+8.8</a:t>
            </a:r>
          </a:p>
          <a:p>
            <a:r>
              <a:rPr lang="en-US" altLang="ko-KR"/>
              <a:t>=19.4mA, 150mW</a:t>
            </a:r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23F7EC-B0A5-D556-ADC8-F9DAB6BDA2B7}"/>
              </a:ext>
            </a:extLst>
          </p:cNvPr>
          <p:cNvSpPr txBox="1"/>
          <p:nvPr/>
        </p:nvSpPr>
        <p:spPr>
          <a:xfrm>
            <a:off x="7170439" y="3136831"/>
            <a:ext cx="1864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100mA, 250mW</a:t>
            </a:r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C9F58A9-7071-6AEB-8A03-76955F79E2B6}"/>
              </a:ext>
            </a:extLst>
          </p:cNvPr>
          <p:cNvSpPr/>
          <p:nvPr/>
        </p:nvSpPr>
        <p:spPr>
          <a:xfrm>
            <a:off x="1270000" y="1687278"/>
            <a:ext cx="10797141" cy="5178614"/>
          </a:xfrm>
          <a:prstGeom prst="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F28159-6A97-D866-A6B5-24952333CC68}"/>
              </a:ext>
            </a:extLst>
          </p:cNvPr>
          <p:cNvSpPr txBox="1"/>
          <p:nvPr/>
        </p:nvSpPr>
        <p:spPr>
          <a:xfrm>
            <a:off x="8718115" y="1163348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X2</a:t>
            </a:r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DD3BBA9-F9B3-37AA-36C0-B73637D55E09}"/>
              </a:ext>
            </a:extLst>
          </p:cNvPr>
          <p:cNvSpPr/>
          <p:nvPr/>
        </p:nvSpPr>
        <p:spPr>
          <a:xfrm>
            <a:off x="2872375" y="862314"/>
            <a:ext cx="2614416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LED</a:t>
            </a:r>
            <a:r>
              <a:rPr lang="ko-KR" altLang="en-US"/>
              <a:t> </a:t>
            </a:r>
            <a:r>
              <a:rPr lang="en-US" altLang="ko-KR"/>
              <a:t>Diode</a:t>
            </a:r>
          </a:p>
          <a:p>
            <a:pPr algn="ctr"/>
            <a:r>
              <a:rPr lang="en-US" altLang="ko-KR"/>
              <a:t>(598-8260-107F)</a:t>
            </a: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25DB59-3945-90EC-E789-0AA2A6AB27B8}"/>
              </a:ext>
            </a:extLst>
          </p:cNvPr>
          <p:cNvSpPr txBox="1"/>
          <p:nvPr/>
        </p:nvSpPr>
        <p:spPr>
          <a:xfrm>
            <a:off x="1663156" y="2359398"/>
            <a:ext cx="1751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rgbClr val="374151"/>
                </a:solidFill>
                <a:latin typeface="Söhne"/>
              </a:rPr>
              <a:t>Ground</a:t>
            </a:r>
            <a:r>
              <a:rPr lang="ko-KR" altLang="en-US">
                <a:solidFill>
                  <a:srgbClr val="374151"/>
                </a:solidFill>
                <a:latin typeface="Söhne"/>
              </a:rPr>
              <a:t> </a:t>
            </a:r>
            <a:r>
              <a:rPr lang="en-US" altLang="ko-KR">
                <a:solidFill>
                  <a:srgbClr val="374151"/>
                </a:solidFill>
                <a:latin typeface="Söhne"/>
              </a:rPr>
              <a:t>Isolation</a:t>
            </a:r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173DAA2-BCDA-FBD0-2FA8-504600BA5D6F}"/>
              </a:ext>
            </a:extLst>
          </p:cNvPr>
          <p:cNvSpPr/>
          <p:nvPr/>
        </p:nvSpPr>
        <p:spPr>
          <a:xfrm>
            <a:off x="8074690" y="2353659"/>
            <a:ext cx="1713055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3V3 ESD</a:t>
            </a:r>
          </a:p>
          <a:p>
            <a:pPr algn="ctr"/>
            <a:r>
              <a:rPr lang="en-US" altLang="ko-KR"/>
              <a:t>(UCLAMP3301H.TCT)</a:t>
            </a:r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DE0E970-D2B4-56D7-6BBE-565BDCD052E9}"/>
              </a:ext>
            </a:extLst>
          </p:cNvPr>
          <p:cNvSpPr txBox="1"/>
          <p:nvPr/>
        </p:nvSpPr>
        <p:spPr>
          <a:xfrm>
            <a:off x="7404224" y="4368652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50Ohm</a:t>
            </a:r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2BA92BE-91DD-671B-71AA-E42F57409A60}"/>
              </a:ext>
            </a:extLst>
          </p:cNvPr>
          <p:cNvSpPr/>
          <p:nvPr/>
        </p:nvSpPr>
        <p:spPr>
          <a:xfrm>
            <a:off x="1404612" y="4027879"/>
            <a:ext cx="1689212" cy="860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Digital SPDT</a:t>
            </a:r>
          </a:p>
          <a:p>
            <a:pPr algn="ctr"/>
            <a:r>
              <a:rPr lang="en-US" altLang="ko-KR"/>
              <a:t>(74LVC1G3157GW,125)</a:t>
            </a:r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7AAD65F9-CC16-4715-E253-C562EB74C7E5}"/>
              </a:ext>
            </a:extLst>
          </p:cNvPr>
          <p:cNvSpPr/>
          <p:nvPr/>
        </p:nvSpPr>
        <p:spPr>
          <a:xfrm>
            <a:off x="1404612" y="5013840"/>
            <a:ext cx="1689212" cy="860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Digital SPDT</a:t>
            </a:r>
          </a:p>
          <a:p>
            <a:pPr algn="ctr"/>
            <a:r>
              <a:rPr lang="en-US" altLang="ko-KR"/>
              <a:t>(74LVC1G3157GW,125)</a:t>
            </a:r>
            <a:endParaRPr lang="ko-KR" altLang="en-US"/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9733FAF6-A6FC-7ECB-54A7-42656A337295}"/>
              </a:ext>
            </a:extLst>
          </p:cNvPr>
          <p:cNvCxnSpPr>
            <a:stCxn id="34" idx="1"/>
            <a:endCxn id="5" idx="1"/>
          </p:cNvCxnSpPr>
          <p:nvPr/>
        </p:nvCxnSpPr>
        <p:spPr>
          <a:xfrm rot="5400000" flipH="1" flipV="1">
            <a:off x="1639667" y="2422426"/>
            <a:ext cx="513232" cy="26052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575F9194-3EBD-9343-DAD6-B39CC4E72CA3}"/>
              </a:ext>
            </a:extLst>
          </p:cNvPr>
          <p:cNvSpPr txBox="1"/>
          <p:nvPr/>
        </p:nvSpPr>
        <p:spPr>
          <a:xfrm>
            <a:off x="593634" y="2989838"/>
            <a:ext cx="1423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3.3V Source</a:t>
            </a:r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4B896D-93AA-1B92-6BA3-DC13F7073263}"/>
              </a:ext>
            </a:extLst>
          </p:cNvPr>
          <p:cNvSpPr txBox="1"/>
          <p:nvPr/>
        </p:nvSpPr>
        <p:spPr>
          <a:xfrm>
            <a:off x="98060" y="124722"/>
            <a:ext cx="762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Rev</a:t>
            </a:r>
            <a:r>
              <a:rPr lang="ko-KR" altLang="en-US"/>
              <a:t> </a:t>
            </a:r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061E677-D834-DCD8-14A9-786C24859954}"/>
              </a:ext>
            </a:extLst>
          </p:cNvPr>
          <p:cNvSpPr/>
          <p:nvPr/>
        </p:nvSpPr>
        <p:spPr>
          <a:xfrm>
            <a:off x="8506682" y="37350"/>
            <a:ext cx="1713055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Voltage</a:t>
            </a:r>
          </a:p>
          <a:p>
            <a:pPr algn="ctr"/>
            <a:r>
              <a:rPr lang="en-US" altLang="ko-KR"/>
              <a:t>Switch</a:t>
            </a:r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8AA0A7-D083-BFE5-02C1-9C30B147C7F8}"/>
              </a:ext>
            </a:extLst>
          </p:cNvPr>
          <p:cNvSpPr/>
          <p:nvPr/>
        </p:nvSpPr>
        <p:spPr>
          <a:xfrm>
            <a:off x="9891984" y="2353659"/>
            <a:ext cx="2215674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5V0 ESD</a:t>
            </a:r>
          </a:p>
          <a:p>
            <a:pPr algn="ctr"/>
            <a:r>
              <a:rPr lang="en-US" altLang="ko-KR"/>
              <a:t>(PRTR5V0U2X,215)</a:t>
            </a:r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A491EA6-0B4C-AC77-0903-FF1F64E05342}"/>
              </a:ext>
            </a:extLst>
          </p:cNvPr>
          <p:cNvSpPr/>
          <p:nvPr/>
        </p:nvSpPr>
        <p:spPr>
          <a:xfrm>
            <a:off x="9167055" y="1741728"/>
            <a:ext cx="2078004" cy="578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NFET</a:t>
            </a:r>
          </a:p>
          <a:p>
            <a:pPr algn="ctr"/>
            <a:r>
              <a:rPr lang="en-US" altLang="ko-KR"/>
              <a:t>(NVR4501NT1G)</a:t>
            </a:r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89059787-39F4-7FCF-C97D-DD02B5630C9D}"/>
              </a:ext>
            </a:extLst>
          </p:cNvPr>
          <p:cNvSpPr/>
          <p:nvPr/>
        </p:nvSpPr>
        <p:spPr>
          <a:xfrm>
            <a:off x="5590394" y="39388"/>
            <a:ext cx="2766335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Regulator 12V0 TO 5V0</a:t>
            </a:r>
          </a:p>
          <a:p>
            <a:pPr algn="ctr"/>
            <a:r>
              <a:rPr lang="en-US" altLang="ko-KR"/>
              <a:t>(LD29150DT50R)</a:t>
            </a:r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858B01F8-FFF6-E204-B846-71113B6B4CD3}"/>
              </a:ext>
            </a:extLst>
          </p:cNvPr>
          <p:cNvSpPr/>
          <p:nvPr/>
        </p:nvSpPr>
        <p:spPr>
          <a:xfrm>
            <a:off x="5590394" y="862314"/>
            <a:ext cx="2766334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LED</a:t>
            </a:r>
            <a:r>
              <a:rPr lang="ko-KR" altLang="en-US"/>
              <a:t> </a:t>
            </a:r>
            <a:r>
              <a:rPr lang="en-US" altLang="ko-KR"/>
              <a:t>Diode</a:t>
            </a:r>
          </a:p>
          <a:p>
            <a:pPr algn="ctr"/>
            <a:r>
              <a:rPr lang="en-US" altLang="ko-KR"/>
              <a:t>(598-8260-107F)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522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F80D0B-AB5F-CCC0-14ED-60F05CF42A3C}"/>
              </a:ext>
            </a:extLst>
          </p:cNvPr>
          <p:cNvSpPr txBox="1"/>
          <p:nvPr/>
        </p:nvSpPr>
        <p:spPr>
          <a:xfrm>
            <a:off x="98060" y="124722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SPDT Structure</a:t>
            </a: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9C95B59-D69D-77A3-B2E0-06FFC499600B}"/>
              </a:ext>
            </a:extLst>
          </p:cNvPr>
          <p:cNvSpPr/>
          <p:nvPr/>
        </p:nvSpPr>
        <p:spPr>
          <a:xfrm>
            <a:off x="1720635" y="1469907"/>
            <a:ext cx="2962576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SPDT</a:t>
            </a:r>
          </a:p>
          <a:p>
            <a:pPr algn="ctr"/>
            <a:r>
              <a:rPr lang="en-US" altLang="ko-KR"/>
              <a:t>(DS04-254-2-04BK-SMT)</a:t>
            </a:r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7D7E9E6-3E2A-F863-BAB0-6E5C7ED593F9}"/>
              </a:ext>
            </a:extLst>
          </p:cNvPr>
          <p:cNvSpPr/>
          <p:nvPr/>
        </p:nvSpPr>
        <p:spPr>
          <a:xfrm>
            <a:off x="1720635" y="4157502"/>
            <a:ext cx="2962576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10KOhm</a:t>
            </a:r>
          </a:p>
          <a:p>
            <a:pPr algn="ctr"/>
            <a:r>
              <a:rPr lang="en-US" altLang="ko-KR"/>
              <a:t>(RNCP1206FTD10K0)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36755EA-861D-6BC0-F0E7-EA9E5210A486}"/>
              </a:ext>
            </a:extLst>
          </p:cNvPr>
          <p:cNvSpPr/>
          <p:nvPr/>
        </p:nvSpPr>
        <p:spPr>
          <a:xfrm>
            <a:off x="5118743" y="4157502"/>
            <a:ext cx="3296208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100nF</a:t>
            </a:r>
          </a:p>
          <a:p>
            <a:pPr algn="ctr"/>
            <a:r>
              <a:rPr lang="en-US" altLang="ko-KR"/>
              <a:t>(MSRLJ103SB5104MFNA01)</a:t>
            </a:r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E90B3D0-85AE-72BB-AD09-6B9F1F788F67}"/>
              </a:ext>
            </a:extLst>
          </p:cNvPr>
          <p:cNvSpPr/>
          <p:nvPr/>
        </p:nvSpPr>
        <p:spPr>
          <a:xfrm>
            <a:off x="1270000" y="2508532"/>
            <a:ext cx="10797141" cy="4357359"/>
          </a:xfrm>
          <a:prstGeom prst="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6589EE-EDBE-CE8B-1378-21B16AB0E9C1}"/>
              </a:ext>
            </a:extLst>
          </p:cNvPr>
          <p:cNvSpPr txBox="1"/>
          <p:nvPr/>
        </p:nvSpPr>
        <p:spPr>
          <a:xfrm>
            <a:off x="8718115" y="2004745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X4</a:t>
            </a:r>
            <a:endParaRPr lang="ko-KR" altLang="en-US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CC8FEADF-401C-5974-41F0-130092947A6E}"/>
              </a:ext>
            </a:extLst>
          </p:cNvPr>
          <p:cNvCxnSpPr>
            <a:cxnSpLocks/>
            <a:stCxn id="6" idx="0"/>
            <a:endCxn id="5" idx="2"/>
          </p:cNvCxnSpPr>
          <p:nvPr/>
        </p:nvCxnSpPr>
        <p:spPr>
          <a:xfrm rot="5400000" flipH="1" flipV="1">
            <a:off x="2242983" y="3198562"/>
            <a:ext cx="1917880" cy="1270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670CECC1-A13A-EC29-20FD-0A2CD3237D93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4025445" y="1416100"/>
            <a:ext cx="1917880" cy="356492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4452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3CAD98-D232-6E7A-5131-D7D4E012CC19}"/>
              </a:ext>
            </a:extLst>
          </p:cNvPr>
          <p:cNvSpPr txBox="1"/>
          <p:nvPr/>
        </p:nvSpPr>
        <p:spPr>
          <a:xfrm>
            <a:off x="98060" y="124722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LED</a:t>
            </a: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E49BA7-40B3-3A47-6BFD-04849BB20409}"/>
              </a:ext>
            </a:extLst>
          </p:cNvPr>
          <p:cNvSpPr/>
          <p:nvPr/>
        </p:nvSpPr>
        <p:spPr>
          <a:xfrm>
            <a:off x="869735" y="2141394"/>
            <a:ext cx="2962576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1KOhm</a:t>
            </a:r>
          </a:p>
          <a:p>
            <a:pPr algn="ctr"/>
            <a:r>
              <a:rPr lang="en-US" altLang="ko-KR"/>
              <a:t>(RNCP1206FTD1K00)</a:t>
            </a:r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71E5A5-8386-5717-D15B-4BB643CCED46}"/>
              </a:ext>
            </a:extLst>
          </p:cNvPr>
          <p:cNvSpPr/>
          <p:nvPr/>
        </p:nvSpPr>
        <p:spPr>
          <a:xfrm>
            <a:off x="1494495" y="3300714"/>
            <a:ext cx="1713055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LED</a:t>
            </a:r>
            <a:r>
              <a:rPr lang="ko-KR" altLang="en-US"/>
              <a:t> </a:t>
            </a:r>
            <a:r>
              <a:rPr lang="en-US" altLang="ko-KR"/>
              <a:t>Diode</a:t>
            </a:r>
          </a:p>
          <a:p>
            <a:pPr algn="ctr"/>
            <a:r>
              <a:rPr lang="en-US" altLang="ko-KR"/>
              <a:t>(598-8260-107F)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788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8031DD-5A06-E228-C4CF-7A2B08564974}"/>
              </a:ext>
            </a:extLst>
          </p:cNvPr>
          <p:cNvSpPr txBox="1"/>
          <p:nvPr/>
        </p:nvSpPr>
        <p:spPr>
          <a:xfrm>
            <a:off x="98060" y="124722"/>
            <a:ext cx="172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Voltage Switch</a:t>
            </a: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4F2202-531A-F3E7-2FAA-D12F63361DD0}"/>
              </a:ext>
            </a:extLst>
          </p:cNvPr>
          <p:cNvSpPr/>
          <p:nvPr/>
        </p:nvSpPr>
        <p:spPr>
          <a:xfrm>
            <a:off x="8656463" y="2046528"/>
            <a:ext cx="2078004" cy="578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PFET</a:t>
            </a:r>
          </a:p>
          <a:p>
            <a:pPr algn="ctr"/>
            <a:r>
              <a:rPr lang="en-US" altLang="ko-KR"/>
              <a:t>(NTR3A052PZT1G)</a:t>
            </a:r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69D566F-D521-E1FA-A93E-F6BAAAF8C026}"/>
              </a:ext>
            </a:extLst>
          </p:cNvPr>
          <p:cNvSpPr/>
          <p:nvPr/>
        </p:nvSpPr>
        <p:spPr>
          <a:xfrm>
            <a:off x="8656463" y="3316528"/>
            <a:ext cx="2078004" cy="578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PFET</a:t>
            </a:r>
          </a:p>
          <a:p>
            <a:pPr algn="ctr"/>
            <a:r>
              <a:rPr lang="en-US" altLang="ko-KR"/>
              <a:t>(NTR3A052PZT1G)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166E82-138A-3950-F507-83465FDEF95C}"/>
              </a:ext>
            </a:extLst>
          </p:cNvPr>
          <p:cNvSpPr/>
          <p:nvPr/>
        </p:nvSpPr>
        <p:spPr>
          <a:xfrm>
            <a:off x="7155906" y="3216774"/>
            <a:ext cx="1280514" cy="7782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Invertor</a:t>
            </a:r>
          </a:p>
          <a:p>
            <a:pPr algn="ctr"/>
            <a:r>
              <a:rPr lang="en-US" altLang="ko-KR"/>
              <a:t>(NLVHC1G14DFT1G)</a:t>
            </a: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BE42618-44DA-0DCE-681E-E83995BC886B}"/>
              </a:ext>
            </a:extLst>
          </p:cNvPr>
          <p:cNvSpPr/>
          <p:nvPr/>
        </p:nvSpPr>
        <p:spPr>
          <a:xfrm>
            <a:off x="461590" y="4157502"/>
            <a:ext cx="2962576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10KOhm</a:t>
            </a:r>
          </a:p>
          <a:p>
            <a:pPr algn="ctr"/>
            <a:r>
              <a:rPr lang="en-US" altLang="ko-KR"/>
              <a:t>(RNCP1206FTD10K0)</a:t>
            </a:r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76999F9-BB26-6E41-F8EF-5A9963C54D32}"/>
              </a:ext>
            </a:extLst>
          </p:cNvPr>
          <p:cNvSpPr/>
          <p:nvPr/>
        </p:nvSpPr>
        <p:spPr>
          <a:xfrm>
            <a:off x="3859698" y="4157502"/>
            <a:ext cx="3296208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100nF</a:t>
            </a:r>
          </a:p>
          <a:p>
            <a:pPr algn="ctr"/>
            <a:r>
              <a:rPr lang="en-US" altLang="ko-KR"/>
              <a:t>(MSRLJ103SB5104MFNA01)</a:t>
            </a:r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CE00476-8455-008D-7F25-96CC64A21D75}"/>
              </a:ext>
            </a:extLst>
          </p:cNvPr>
          <p:cNvSpPr/>
          <p:nvPr/>
        </p:nvSpPr>
        <p:spPr>
          <a:xfrm>
            <a:off x="461590" y="2574987"/>
            <a:ext cx="3564310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Switch</a:t>
            </a:r>
          </a:p>
          <a:p>
            <a:pPr algn="ctr"/>
            <a:r>
              <a:rPr lang="en-US" altLang="ko-KR"/>
              <a:t>(DS04-254-2-01BK-SMT-TR)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67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C0CC4C-B33A-DEF9-8A7E-6A859BB67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Used</a:t>
            </a:r>
            <a:r>
              <a:rPr lang="ko-KR" altLang="en-US"/>
              <a:t> </a:t>
            </a:r>
            <a:r>
              <a:rPr lang="en-US" altLang="ko-KR"/>
              <a:t>Tools &amp; Referenced Board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08C62A-57DE-0676-45F2-E87A969BE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" y="5964458"/>
            <a:ext cx="4158665" cy="893542"/>
          </a:xfrm>
        </p:spPr>
        <p:txBody>
          <a:bodyPr/>
          <a:lstStyle/>
          <a:p>
            <a:pPr marL="0" indent="0">
              <a:buNone/>
            </a:pPr>
            <a:r>
              <a:rPr lang="en-US" altLang="ko-KR"/>
              <a:t>Cadence Orcad 16.6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2B8F19-CE0F-9A37-F10A-EC4AE4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BF32D5-D223-B964-0516-58A0E7CC3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2</a:t>
            </a:fld>
            <a:endParaRPr kumimoji="1" lang="ko-Kore-KR" altLang="en-US"/>
          </a:p>
        </p:txBody>
      </p:sp>
      <p:pic>
        <p:nvPicPr>
          <p:cNvPr id="1026" name="Picture 2" descr="Cadence OrCAD Capture CIS : 컴퍼원 ComperOne">
            <a:extLst>
              <a:ext uri="{FF2B5EF4-FFF2-40B4-BE49-F238E27FC236}">
                <a16:creationId xmlns:a16="http://schemas.microsoft.com/office/drawing/2014/main" id="{751A9F42-25FA-5B7E-E283-220AEDBCD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" y="1226525"/>
            <a:ext cx="4644887" cy="464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C1D668F-2B88-3BDE-41D0-C6B4FF549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1972" y="1552449"/>
            <a:ext cx="6488685" cy="3993037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AF574BCC-82BE-E476-F4A4-940AE2CE2892}"/>
              </a:ext>
            </a:extLst>
          </p:cNvPr>
          <p:cNvSpPr txBox="1">
            <a:spLocks/>
          </p:cNvSpPr>
          <p:nvPr/>
        </p:nvSpPr>
        <p:spPr>
          <a:xfrm>
            <a:off x="5281972" y="5964458"/>
            <a:ext cx="4158665" cy="893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/>
              <a:t>M-labs TTL board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5189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5AFE9F0-41E6-3195-E465-E2BC30C74B76}"/>
              </a:ext>
            </a:extLst>
          </p:cNvPr>
          <p:cNvSpPr txBox="1"/>
          <p:nvPr/>
        </p:nvSpPr>
        <p:spPr>
          <a:xfrm>
            <a:off x="98060" y="124722"/>
            <a:ext cx="4096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Decoupling Capacitor (@ IC VCC pin)</a:t>
            </a: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14F11C6-B005-B4B4-E3DE-5FE87CFF0988}"/>
              </a:ext>
            </a:extLst>
          </p:cNvPr>
          <p:cNvSpPr/>
          <p:nvPr/>
        </p:nvSpPr>
        <p:spPr>
          <a:xfrm>
            <a:off x="725915" y="3631087"/>
            <a:ext cx="3413599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100nF (Ceramic)</a:t>
            </a:r>
          </a:p>
          <a:p>
            <a:pPr algn="ctr"/>
            <a:r>
              <a:rPr lang="en-US" altLang="ko-KR"/>
              <a:t>(MSRLJ103SB5104MFNA01)</a:t>
            </a:r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0905B4E-71C4-9C57-34B7-4C605917D400}"/>
              </a:ext>
            </a:extLst>
          </p:cNvPr>
          <p:cNvSpPr/>
          <p:nvPr/>
        </p:nvSpPr>
        <p:spPr>
          <a:xfrm>
            <a:off x="725915" y="2679618"/>
            <a:ext cx="2715442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1uF (Ceramic)</a:t>
            </a:r>
          </a:p>
          <a:p>
            <a:pPr algn="ctr"/>
            <a:r>
              <a:rPr lang="en-US" altLang="ko-KR"/>
              <a:t>(KAM03CT70J105KH)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F70289-68A0-449A-A224-0C2E615D28D4}"/>
              </a:ext>
            </a:extLst>
          </p:cNvPr>
          <p:cNvSpPr/>
          <p:nvPr/>
        </p:nvSpPr>
        <p:spPr>
          <a:xfrm>
            <a:off x="725915" y="4557847"/>
            <a:ext cx="3413599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10nF (Ceramic)</a:t>
            </a:r>
          </a:p>
          <a:p>
            <a:pPr algn="ctr"/>
            <a:r>
              <a:rPr lang="en-US" altLang="ko-KR"/>
              <a:t>(MAASL063SB7103MFCA01)</a:t>
            </a: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8FCBA13-E400-B0AF-CBCF-4C9F5B0B24C9}"/>
              </a:ext>
            </a:extLst>
          </p:cNvPr>
          <p:cNvSpPr/>
          <p:nvPr/>
        </p:nvSpPr>
        <p:spPr>
          <a:xfrm>
            <a:off x="725915" y="1726132"/>
            <a:ext cx="2554803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10uF (Electro)</a:t>
            </a:r>
          </a:p>
          <a:p>
            <a:pPr algn="ctr"/>
            <a:r>
              <a:rPr lang="en-US" altLang="ko-KR"/>
              <a:t>(MAL215375109E3)</a:t>
            </a: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4739B0-533B-7892-0E8E-CCECDF0550D7}"/>
              </a:ext>
            </a:extLst>
          </p:cNvPr>
          <p:cNvSpPr txBox="1"/>
          <p:nvPr/>
        </p:nvSpPr>
        <p:spPr>
          <a:xfrm>
            <a:off x="4194631" y="1681673"/>
            <a:ext cx="107773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Sizes should considered!!! in 100 nF (8501 ... etc)</a:t>
            </a:r>
          </a:p>
          <a:p>
            <a:r>
              <a:rPr lang="en-US" altLang="ko-KR"/>
              <a:t>Look : </a:t>
            </a:r>
            <a:r>
              <a:rPr lang="en-US" altLang="ko-KR">
                <a:hlinkClick r:id="rId2"/>
              </a:rPr>
              <a:t>https://www.renesas.com/us/en/document/apn/an1325-choosing-and-using-bypass-capacitors</a:t>
            </a:r>
            <a:endParaRPr lang="en-US" altLang="ko-KR"/>
          </a:p>
          <a:p>
            <a:r>
              <a:rPr lang="en-US" altLang="ko-KR"/>
              <a:t>-&gt; L effect considered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979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514489-2E36-E683-3203-48F04C350475}"/>
              </a:ext>
            </a:extLst>
          </p:cNvPr>
          <p:cNvSpPr txBox="1"/>
          <p:nvPr/>
        </p:nvSpPr>
        <p:spPr>
          <a:xfrm>
            <a:off x="98060" y="124722"/>
            <a:ext cx="3895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Bypass Capacitor (@ power source)</a:t>
            </a: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9E2A314-50B3-873D-454C-7895A7FDDE93}"/>
              </a:ext>
            </a:extLst>
          </p:cNvPr>
          <p:cNvSpPr/>
          <p:nvPr/>
        </p:nvSpPr>
        <p:spPr>
          <a:xfrm>
            <a:off x="725915" y="3631087"/>
            <a:ext cx="3456847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100nF (Ceramic)</a:t>
            </a:r>
          </a:p>
          <a:p>
            <a:pPr algn="ctr"/>
            <a:r>
              <a:rPr lang="en-US" altLang="ko-KR"/>
              <a:t>(MSRLJ103SB5104MFNA01)</a:t>
            </a:r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C5D06F4-88DF-7BE8-6A1E-9011E0299888}"/>
              </a:ext>
            </a:extLst>
          </p:cNvPr>
          <p:cNvSpPr/>
          <p:nvPr/>
        </p:nvSpPr>
        <p:spPr>
          <a:xfrm>
            <a:off x="725915" y="2679618"/>
            <a:ext cx="2937863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1uF (Ceramic)</a:t>
            </a:r>
          </a:p>
          <a:p>
            <a:pPr algn="ctr"/>
            <a:r>
              <a:rPr lang="en-US" altLang="ko-KR"/>
              <a:t>(KAM03CT70J105KH)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86D3B15-6969-ADE3-F00E-3D272607A879}"/>
              </a:ext>
            </a:extLst>
          </p:cNvPr>
          <p:cNvSpPr/>
          <p:nvPr/>
        </p:nvSpPr>
        <p:spPr>
          <a:xfrm>
            <a:off x="725915" y="4557847"/>
            <a:ext cx="3456847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10nF (Ceramic)</a:t>
            </a:r>
          </a:p>
          <a:p>
            <a:pPr algn="ctr"/>
            <a:r>
              <a:rPr lang="en-US" altLang="ko-KR"/>
              <a:t>(MAASL063SB7103MFCA01)</a:t>
            </a: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727D732-FCAE-CDE0-1D7B-153DCF686572}"/>
              </a:ext>
            </a:extLst>
          </p:cNvPr>
          <p:cNvSpPr/>
          <p:nvPr/>
        </p:nvSpPr>
        <p:spPr>
          <a:xfrm>
            <a:off x="3280718" y="1752858"/>
            <a:ext cx="2554803" cy="7697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1nH(Ferrite Bead)</a:t>
            </a:r>
          </a:p>
          <a:p>
            <a:pPr algn="ctr"/>
            <a:r>
              <a:rPr lang="en-US" altLang="ko-KR"/>
              <a:t>(BLM18PG121SN1D)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241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ADEBB8-E7B7-A0E5-C1B5-9A573DEC1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Difference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2D0906-8634-E78C-C39B-D4259A6D1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E471E0-A375-F75D-B635-B46578CA7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3</a:t>
            </a:fld>
            <a:endParaRPr kumimoji="1" lang="ko-Kore-KR" alt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BCB474A1-141C-7399-624F-F150D67DE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501165"/>
              </p:ext>
            </p:extLst>
          </p:nvPr>
        </p:nvGraphicFramePr>
        <p:xfrm>
          <a:off x="596348" y="2272894"/>
          <a:ext cx="10764078" cy="285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1020">
                  <a:extLst>
                    <a:ext uri="{9D8B030D-6E8A-4147-A177-3AD203B41FA5}">
                      <a16:colId xmlns:a16="http://schemas.microsoft.com/office/drawing/2014/main" val="1363631952"/>
                    </a:ext>
                  </a:extLst>
                </a:gridCol>
                <a:gridCol w="4027832">
                  <a:extLst>
                    <a:ext uri="{9D8B030D-6E8A-4147-A177-3AD203B41FA5}">
                      <a16:colId xmlns:a16="http://schemas.microsoft.com/office/drawing/2014/main" val="3626432741"/>
                    </a:ext>
                  </a:extLst>
                </a:gridCol>
                <a:gridCol w="4045226">
                  <a:extLst>
                    <a:ext uri="{9D8B030D-6E8A-4147-A177-3AD203B41FA5}">
                      <a16:colId xmlns:a16="http://schemas.microsoft.com/office/drawing/2014/main" val="32010592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QuIQCL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M-labs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079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IO impedance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50/High Z Selectable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50/High Z Selectable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61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Output Voltage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3.3/5 V Selectable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5V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5502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Minimum Pulse Width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~150Mbps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~3ns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557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Supply Voltage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3.3V from FPGA</a:t>
                      </a:r>
                    </a:p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12V from External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12V from FPGA(Kasli)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972026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Output Port Type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BNC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BNC/SMA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208407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Isolation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Yes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Yes</a:t>
                      </a:r>
                      <a:endParaRPr lang="ko-KR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02424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3187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E37D60-B308-0FA0-5B28-5181D79C1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Simplified Architecture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EB293-9270-876C-815B-349AA2260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C189AB9-7831-A24F-85F3-512E3F7D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4</a:t>
            </a:fld>
            <a:endParaRPr kumimoji="1" lang="ko-Kore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238F0BC-204B-554B-68A9-480646B840A5}"/>
              </a:ext>
            </a:extLst>
          </p:cNvPr>
          <p:cNvSpPr/>
          <p:nvPr/>
        </p:nvSpPr>
        <p:spPr>
          <a:xfrm>
            <a:off x="4850400" y="2482168"/>
            <a:ext cx="1987826" cy="13318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Isolator</a:t>
            </a:r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CD18A4C0-BD95-49D7-7562-F3ABE7F470C8}"/>
              </a:ext>
            </a:extLst>
          </p:cNvPr>
          <p:cNvSpPr/>
          <p:nvPr/>
        </p:nvSpPr>
        <p:spPr>
          <a:xfrm rot="5400000">
            <a:off x="7732747" y="3224992"/>
            <a:ext cx="1053547" cy="89354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EF485AD7-4773-4B81-0169-9D2961896D8F}"/>
              </a:ext>
            </a:extLst>
          </p:cNvPr>
          <p:cNvSpPr/>
          <p:nvPr/>
        </p:nvSpPr>
        <p:spPr>
          <a:xfrm rot="16200000">
            <a:off x="7732747" y="3927570"/>
            <a:ext cx="1053547" cy="893542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E15D8C2A-3F06-C2CB-C197-C7AEF3605C73}"/>
              </a:ext>
            </a:extLst>
          </p:cNvPr>
          <p:cNvCxnSpPr>
            <a:stCxn id="6" idx="3"/>
            <a:endCxn id="7" idx="3"/>
          </p:cNvCxnSpPr>
          <p:nvPr/>
        </p:nvCxnSpPr>
        <p:spPr>
          <a:xfrm>
            <a:off x="6838226" y="3148090"/>
            <a:ext cx="974524" cy="52367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1CEE899C-07B2-6393-7D9B-51FFC35A8511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6838226" y="3148090"/>
            <a:ext cx="974524" cy="1226251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9B68AC36-B883-9A6F-537A-21BB896767D7}"/>
              </a:ext>
            </a:extLst>
          </p:cNvPr>
          <p:cNvCxnSpPr>
            <a:cxnSpLocks/>
            <a:endCxn id="8" idx="3"/>
          </p:cNvCxnSpPr>
          <p:nvPr/>
        </p:nvCxnSpPr>
        <p:spPr>
          <a:xfrm rot="10800000" flipV="1">
            <a:off x="8706293" y="3847567"/>
            <a:ext cx="974523" cy="526774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6EA52AB7-803D-5CE3-87B8-D2FE063A54FC}"/>
              </a:ext>
            </a:extLst>
          </p:cNvPr>
          <p:cNvCxnSpPr>
            <a:cxnSpLocks/>
            <a:endCxn id="7" idx="0"/>
          </p:cNvCxnSpPr>
          <p:nvPr/>
        </p:nvCxnSpPr>
        <p:spPr>
          <a:xfrm rot="10800000">
            <a:off x="8706293" y="3671765"/>
            <a:ext cx="974523" cy="175803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246E7F5-32BC-6F3E-5857-D4B2B13270A0}"/>
              </a:ext>
            </a:extLst>
          </p:cNvPr>
          <p:cNvSpPr/>
          <p:nvPr/>
        </p:nvSpPr>
        <p:spPr>
          <a:xfrm>
            <a:off x="4850400" y="4479933"/>
            <a:ext cx="1987826" cy="13318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Isolator</a:t>
            </a:r>
            <a:endParaRPr lang="ko-KR" altLang="en-US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8E5AFCC9-6A80-5990-B1AE-B085334798A8}"/>
              </a:ext>
            </a:extLst>
          </p:cNvPr>
          <p:cNvCxnSpPr>
            <a:cxnSpLocks/>
            <a:stCxn id="33" idx="3"/>
            <a:endCxn id="8" idx="0"/>
          </p:cNvCxnSpPr>
          <p:nvPr/>
        </p:nvCxnSpPr>
        <p:spPr>
          <a:xfrm flipV="1">
            <a:off x="6838226" y="4374341"/>
            <a:ext cx="974524" cy="77151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10FB0A3F-53B1-0AD0-CF83-D183E7653C22}"/>
              </a:ext>
            </a:extLst>
          </p:cNvPr>
          <p:cNvCxnSpPr>
            <a:cxnSpLocks/>
            <a:stCxn id="33" idx="3"/>
            <a:endCxn id="7" idx="3"/>
          </p:cNvCxnSpPr>
          <p:nvPr/>
        </p:nvCxnSpPr>
        <p:spPr>
          <a:xfrm flipV="1">
            <a:off x="6838226" y="3671764"/>
            <a:ext cx="974524" cy="1474091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8700F7B8-05FA-A7BC-D962-88A6D4C12AF1}"/>
              </a:ext>
            </a:extLst>
          </p:cNvPr>
          <p:cNvSpPr/>
          <p:nvPr/>
        </p:nvSpPr>
        <p:spPr>
          <a:xfrm rot="5400000">
            <a:off x="6338065" y="2975413"/>
            <a:ext cx="389498" cy="339153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이등변 삼각형 40">
            <a:extLst>
              <a:ext uri="{FF2B5EF4-FFF2-40B4-BE49-F238E27FC236}">
                <a16:creationId xmlns:a16="http://schemas.microsoft.com/office/drawing/2014/main" id="{3091AF26-1ED5-82EB-BCBF-F25B19AFB5CB}"/>
              </a:ext>
            </a:extLst>
          </p:cNvPr>
          <p:cNvSpPr/>
          <p:nvPr/>
        </p:nvSpPr>
        <p:spPr>
          <a:xfrm rot="16200000">
            <a:off x="6338065" y="4976279"/>
            <a:ext cx="389498" cy="339153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A21590E9-0B6D-B859-98F1-834F48DD173F}"/>
              </a:ext>
            </a:extLst>
          </p:cNvPr>
          <p:cNvGrpSpPr/>
          <p:nvPr/>
        </p:nvGrpSpPr>
        <p:grpSpPr>
          <a:xfrm>
            <a:off x="1228691" y="3148090"/>
            <a:ext cx="3621709" cy="1997765"/>
            <a:chOff x="1228691" y="2763079"/>
            <a:chExt cx="3621709" cy="1997765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DF9138C2-ED10-8086-ED45-3AC8CE881648}"/>
                </a:ext>
              </a:extLst>
            </p:cNvPr>
            <p:cNvSpPr/>
            <p:nvPr/>
          </p:nvSpPr>
          <p:spPr>
            <a:xfrm>
              <a:off x="3369469" y="3081130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F917F36F-92E4-CD5B-609F-BBD362BF7644}"/>
                </a:ext>
              </a:extLst>
            </p:cNvPr>
            <p:cNvSpPr/>
            <p:nvPr/>
          </p:nvSpPr>
          <p:spPr>
            <a:xfrm>
              <a:off x="3369469" y="3889298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8E830718-6D0F-F16B-7EB3-5F06E61612FF}"/>
                </a:ext>
              </a:extLst>
            </p:cNvPr>
            <p:cNvSpPr/>
            <p:nvPr/>
          </p:nvSpPr>
          <p:spPr>
            <a:xfrm>
              <a:off x="2631396" y="3081130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7A2969C-9722-B5C2-269A-24A9E0023B14}"/>
                </a:ext>
              </a:extLst>
            </p:cNvPr>
            <p:cNvSpPr/>
            <p:nvPr/>
          </p:nvSpPr>
          <p:spPr>
            <a:xfrm>
              <a:off x="2631396" y="3889298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1" name="연결선: 꺾임 50">
              <a:extLst>
                <a:ext uri="{FF2B5EF4-FFF2-40B4-BE49-F238E27FC236}">
                  <a16:creationId xmlns:a16="http://schemas.microsoft.com/office/drawing/2014/main" id="{1D3379AF-156E-A44D-CE4D-F1A9064E6206}"/>
                </a:ext>
              </a:extLst>
            </p:cNvPr>
            <p:cNvCxnSpPr>
              <a:stCxn id="46" idx="6"/>
              <a:endCxn id="6" idx="1"/>
            </p:cNvCxnSpPr>
            <p:nvPr/>
          </p:nvCxnSpPr>
          <p:spPr>
            <a:xfrm flipV="1">
              <a:off x="3569229" y="2763079"/>
              <a:ext cx="1281171" cy="420863"/>
            </a:xfrm>
            <a:prstGeom prst="bentConnector3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연결선: 꺾임 52">
              <a:extLst>
                <a:ext uri="{FF2B5EF4-FFF2-40B4-BE49-F238E27FC236}">
                  <a16:creationId xmlns:a16="http://schemas.microsoft.com/office/drawing/2014/main" id="{237E9DFF-E9E8-C259-E1C2-839D1C165DEF}"/>
                </a:ext>
              </a:extLst>
            </p:cNvPr>
            <p:cNvCxnSpPr>
              <a:stCxn id="47" idx="6"/>
              <a:endCxn id="33" idx="1"/>
            </p:cNvCxnSpPr>
            <p:nvPr/>
          </p:nvCxnSpPr>
          <p:spPr>
            <a:xfrm>
              <a:off x="3569229" y="3992110"/>
              <a:ext cx="1281171" cy="768734"/>
            </a:xfrm>
            <a:prstGeom prst="bentConnector3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왼쪽 중괄호 53">
              <a:extLst>
                <a:ext uri="{FF2B5EF4-FFF2-40B4-BE49-F238E27FC236}">
                  <a16:creationId xmlns:a16="http://schemas.microsoft.com/office/drawing/2014/main" id="{879030F6-4A54-00BB-9EFF-038F5219C22E}"/>
                </a:ext>
              </a:extLst>
            </p:cNvPr>
            <p:cNvSpPr/>
            <p:nvPr/>
          </p:nvSpPr>
          <p:spPr>
            <a:xfrm>
              <a:off x="2206282" y="3194161"/>
              <a:ext cx="430932" cy="790000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4A9F3F39-2F85-6BB3-B767-F7356AD226A2}"/>
                </a:ext>
              </a:extLst>
            </p:cNvPr>
            <p:cNvCxnSpPr>
              <a:stCxn id="54" idx="1"/>
            </p:cNvCxnSpPr>
            <p:nvPr/>
          </p:nvCxnSpPr>
          <p:spPr>
            <a:xfrm flipH="1">
              <a:off x="1228691" y="3589161"/>
              <a:ext cx="977591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50E435FF-88DE-563F-42A4-B701001F684B}"/>
                </a:ext>
              </a:extLst>
            </p:cNvPr>
            <p:cNvCxnSpPr>
              <a:stCxn id="48" idx="0"/>
            </p:cNvCxnSpPr>
            <p:nvPr/>
          </p:nvCxnSpPr>
          <p:spPr>
            <a:xfrm flipV="1">
              <a:off x="2731276" y="2849078"/>
              <a:ext cx="638193" cy="232052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DA9810EB-FACE-3A19-4875-8415758F18E2}"/>
                </a:ext>
              </a:extLst>
            </p:cNvPr>
            <p:cNvCxnSpPr>
              <a:stCxn id="49" idx="0"/>
              <a:endCxn id="47" idx="0"/>
            </p:cNvCxnSpPr>
            <p:nvPr/>
          </p:nvCxnSpPr>
          <p:spPr>
            <a:xfrm>
              <a:off x="2731276" y="3889298"/>
              <a:ext cx="738073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54BD473-1CEE-AA6C-24EA-27942CC970C4}"/>
              </a:ext>
            </a:extLst>
          </p:cNvPr>
          <p:cNvCxnSpPr/>
          <p:nvPr/>
        </p:nvCxnSpPr>
        <p:spPr>
          <a:xfrm>
            <a:off x="5864191" y="1746672"/>
            <a:ext cx="0" cy="4870174"/>
          </a:xfrm>
          <a:prstGeom prst="line">
            <a:avLst/>
          </a:prstGeom>
          <a:ln w="1905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BC2EE3C-91D5-CA2D-0902-CD47ED346D82}"/>
              </a:ext>
            </a:extLst>
          </p:cNvPr>
          <p:cNvSpPr/>
          <p:nvPr/>
        </p:nvSpPr>
        <p:spPr>
          <a:xfrm>
            <a:off x="9680816" y="3579172"/>
            <a:ext cx="675967" cy="526775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BNC</a:t>
            </a:r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2FA9356-0056-36F9-310D-6C05B5D60FCA}"/>
              </a:ext>
            </a:extLst>
          </p:cNvPr>
          <p:cNvSpPr/>
          <p:nvPr/>
        </p:nvSpPr>
        <p:spPr>
          <a:xfrm rot="5400000">
            <a:off x="129863" y="3651182"/>
            <a:ext cx="1548837" cy="6459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molex pin</a:t>
            </a:r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A80BD74-38DE-40B2-F37E-79B9CAE0DE14}"/>
              </a:ext>
            </a:extLst>
          </p:cNvPr>
          <p:cNvSpPr txBox="1"/>
          <p:nvPr/>
        </p:nvSpPr>
        <p:spPr>
          <a:xfrm>
            <a:off x="7426899" y="1300621"/>
            <a:ext cx="1664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Voltage Select</a:t>
            </a:r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596BDBB-428A-4EBF-204A-921CBA1AC221}"/>
              </a:ext>
            </a:extLst>
          </p:cNvPr>
          <p:cNvSpPr txBox="1"/>
          <p:nvPr/>
        </p:nvSpPr>
        <p:spPr>
          <a:xfrm>
            <a:off x="2421748" y="1300621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SPDT</a:t>
            </a:r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3E0B65A7-E1BF-C909-A7DD-8A4978E31CEF}"/>
              </a:ext>
            </a:extLst>
          </p:cNvPr>
          <p:cNvSpPr/>
          <p:nvPr/>
        </p:nvSpPr>
        <p:spPr>
          <a:xfrm rot="5400000">
            <a:off x="9518891" y="4611111"/>
            <a:ext cx="90208" cy="9285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214205FB-C67C-E2BC-A44B-D7EF1AFB125A}"/>
              </a:ext>
            </a:extLst>
          </p:cNvPr>
          <p:cNvSpPr/>
          <p:nvPr/>
        </p:nvSpPr>
        <p:spPr>
          <a:xfrm rot="5400000">
            <a:off x="9518891" y="4277810"/>
            <a:ext cx="90208" cy="9285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D2D8D6CE-DCB1-09F8-CBCD-B6DA07F269BB}"/>
              </a:ext>
            </a:extLst>
          </p:cNvPr>
          <p:cNvCxnSpPr>
            <a:cxnSpLocks/>
            <a:stCxn id="70" idx="6"/>
          </p:cNvCxnSpPr>
          <p:nvPr/>
        </p:nvCxnSpPr>
        <p:spPr>
          <a:xfrm rot="16200000" flipH="1">
            <a:off x="9239482" y="5027155"/>
            <a:ext cx="649027" cy="1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0484A33E-9DC9-CC73-1EFD-E916309C49AD}"/>
              </a:ext>
            </a:extLst>
          </p:cNvPr>
          <p:cNvCxnSpPr>
            <a:cxnSpLocks/>
          </p:cNvCxnSpPr>
          <p:nvPr/>
        </p:nvCxnSpPr>
        <p:spPr>
          <a:xfrm rot="5400000" flipH="1">
            <a:off x="9343263" y="4081261"/>
            <a:ext cx="44146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B69A5962-8633-F498-79E1-058C5D49D75C}"/>
              </a:ext>
            </a:extLst>
          </p:cNvPr>
          <p:cNvCxnSpPr>
            <a:stCxn id="72" idx="0"/>
          </p:cNvCxnSpPr>
          <p:nvPr/>
        </p:nvCxnSpPr>
        <p:spPr>
          <a:xfrm rot="5400000" flipV="1">
            <a:off x="9518720" y="4415941"/>
            <a:ext cx="288197" cy="10479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E357EFF6-748E-154D-DDEA-B04AF01FB6E6}"/>
              </a:ext>
            </a:extLst>
          </p:cNvPr>
          <p:cNvSpPr/>
          <p:nvPr/>
        </p:nvSpPr>
        <p:spPr>
          <a:xfrm>
            <a:off x="9466646" y="5333641"/>
            <a:ext cx="185507" cy="526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이등변 삼각형 81">
            <a:extLst>
              <a:ext uri="{FF2B5EF4-FFF2-40B4-BE49-F238E27FC236}">
                <a16:creationId xmlns:a16="http://schemas.microsoft.com/office/drawing/2014/main" id="{E5F73872-0519-D64E-B501-655B4B8B5ECE}"/>
              </a:ext>
            </a:extLst>
          </p:cNvPr>
          <p:cNvSpPr/>
          <p:nvPr/>
        </p:nvSpPr>
        <p:spPr>
          <a:xfrm rot="10800000">
            <a:off x="9364154" y="6249986"/>
            <a:ext cx="389498" cy="339153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B6C1145C-F2BD-DAB4-33CE-13C449424F49}"/>
              </a:ext>
            </a:extLst>
          </p:cNvPr>
          <p:cNvCxnSpPr>
            <a:cxnSpLocks/>
            <a:stCxn id="80" idx="2"/>
            <a:endCxn id="82" idx="3"/>
          </p:cNvCxnSpPr>
          <p:nvPr/>
        </p:nvCxnSpPr>
        <p:spPr>
          <a:xfrm rot="5400000">
            <a:off x="9364367" y="6054953"/>
            <a:ext cx="389570" cy="497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15165A48-4380-5052-CC97-5E8E6C23E16F}"/>
              </a:ext>
            </a:extLst>
          </p:cNvPr>
          <p:cNvGrpSpPr/>
          <p:nvPr/>
        </p:nvGrpSpPr>
        <p:grpSpPr>
          <a:xfrm>
            <a:off x="6836560" y="2046508"/>
            <a:ext cx="2240658" cy="1235966"/>
            <a:chOff x="1228691" y="2763079"/>
            <a:chExt cx="3621709" cy="1997765"/>
          </a:xfrm>
        </p:grpSpPr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B081129E-6CF2-3D0A-1197-7F9291209061}"/>
                </a:ext>
              </a:extLst>
            </p:cNvPr>
            <p:cNvSpPr/>
            <p:nvPr/>
          </p:nvSpPr>
          <p:spPr>
            <a:xfrm>
              <a:off x="3369469" y="3081130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1C41D40E-E275-7E87-D700-F143F1143FC8}"/>
                </a:ext>
              </a:extLst>
            </p:cNvPr>
            <p:cNvSpPr/>
            <p:nvPr/>
          </p:nvSpPr>
          <p:spPr>
            <a:xfrm>
              <a:off x="3369469" y="3889298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14A01277-AF6A-8B53-B7BA-D3AF3CE3B5EB}"/>
                </a:ext>
              </a:extLst>
            </p:cNvPr>
            <p:cNvSpPr/>
            <p:nvPr/>
          </p:nvSpPr>
          <p:spPr>
            <a:xfrm>
              <a:off x="2631396" y="3081130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01A0B911-D2D6-0904-CCEE-02EF807DFC1D}"/>
                </a:ext>
              </a:extLst>
            </p:cNvPr>
            <p:cNvSpPr/>
            <p:nvPr/>
          </p:nvSpPr>
          <p:spPr>
            <a:xfrm>
              <a:off x="2631396" y="3889298"/>
              <a:ext cx="199760" cy="2056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3E43B867-4924-B043-E65C-7A5B63A290ED}"/>
                </a:ext>
              </a:extLst>
            </p:cNvPr>
            <p:cNvCxnSpPr>
              <a:stCxn id="88" idx="6"/>
            </p:cNvCxnSpPr>
            <p:nvPr/>
          </p:nvCxnSpPr>
          <p:spPr>
            <a:xfrm flipV="1">
              <a:off x="3569229" y="2763079"/>
              <a:ext cx="1281171" cy="420863"/>
            </a:xfrm>
            <a:prstGeom prst="bentConnector3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연결선: 꺾임 92">
              <a:extLst>
                <a:ext uri="{FF2B5EF4-FFF2-40B4-BE49-F238E27FC236}">
                  <a16:creationId xmlns:a16="http://schemas.microsoft.com/office/drawing/2014/main" id="{D71E9CCC-C3AC-0F15-5AD3-B658A762F22B}"/>
                </a:ext>
              </a:extLst>
            </p:cNvPr>
            <p:cNvCxnSpPr>
              <a:stCxn id="89" idx="6"/>
            </p:cNvCxnSpPr>
            <p:nvPr/>
          </p:nvCxnSpPr>
          <p:spPr>
            <a:xfrm>
              <a:off x="3569229" y="3992110"/>
              <a:ext cx="1281171" cy="768734"/>
            </a:xfrm>
            <a:prstGeom prst="bentConnector3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왼쪽 중괄호 93">
              <a:extLst>
                <a:ext uri="{FF2B5EF4-FFF2-40B4-BE49-F238E27FC236}">
                  <a16:creationId xmlns:a16="http://schemas.microsoft.com/office/drawing/2014/main" id="{FF832B91-BA14-8883-8073-E4E4D91F1F60}"/>
                </a:ext>
              </a:extLst>
            </p:cNvPr>
            <p:cNvSpPr/>
            <p:nvPr/>
          </p:nvSpPr>
          <p:spPr>
            <a:xfrm>
              <a:off x="2206282" y="3194161"/>
              <a:ext cx="430932" cy="790000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E9FF3077-21D9-8FAB-5A16-E34D59525952}"/>
                </a:ext>
              </a:extLst>
            </p:cNvPr>
            <p:cNvCxnSpPr>
              <a:stCxn id="94" idx="1"/>
            </p:cNvCxnSpPr>
            <p:nvPr/>
          </p:nvCxnSpPr>
          <p:spPr>
            <a:xfrm flipH="1">
              <a:off x="1228691" y="3589161"/>
              <a:ext cx="977591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86E48834-B5E2-C560-C4B8-631853434639}"/>
                </a:ext>
              </a:extLst>
            </p:cNvPr>
            <p:cNvCxnSpPr>
              <a:stCxn id="90" idx="0"/>
            </p:cNvCxnSpPr>
            <p:nvPr/>
          </p:nvCxnSpPr>
          <p:spPr>
            <a:xfrm flipV="1">
              <a:off x="2731276" y="2849078"/>
              <a:ext cx="638193" cy="232052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AF943C17-D69B-B0FE-80B3-F02043CEED3F}"/>
                </a:ext>
              </a:extLst>
            </p:cNvPr>
            <p:cNvCxnSpPr>
              <a:stCxn id="91" idx="0"/>
              <a:endCxn id="89" idx="0"/>
            </p:cNvCxnSpPr>
            <p:nvPr/>
          </p:nvCxnSpPr>
          <p:spPr>
            <a:xfrm>
              <a:off x="2731276" y="3889298"/>
              <a:ext cx="738073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0DFE5F65-6D1A-27D2-ED3F-7473ACCB5927}"/>
              </a:ext>
            </a:extLst>
          </p:cNvPr>
          <p:cNvSpPr txBox="1"/>
          <p:nvPr/>
        </p:nvSpPr>
        <p:spPr>
          <a:xfrm>
            <a:off x="9116071" y="1861842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5V</a:t>
            </a:r>
            <a:endParaRPr lang="ko-KR" alt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23A9C154-6BA5-FA3E-7F3E-6EBF6C77439E}"/>
              </a:ext>
            </a:extLst>
          </p:cNvPr>
          <p:cNvSpPr txBox="1"/>
          <p:nvPr/>
        </p:nvSpPr>
        <p:spPr>
          <a:xfrm>
            <a:off x="9116071" y="3084267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3.3V</a:t>
            </a:r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006BCE3-8CB5-4691-2B66-EB02A7785117}"/>
              </a:ext>
            </a:extLst>
          </p:cNvPr>
          <p:cNvSpPr txBox="1"/>
          <p:nvPr/>
        </p:nvSpPr>
        <p:spPr>
          <a:xfrm>
            <a:off x="9657449" y="5399228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50 Ohm</a:t>
            </a:r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252ABE8-5E66-D007-BC61-6B83A21902E2}"/>
              </a:ext>
            </a:extLst>
          </p:cNvPr>
          <p:cNvSpPr txBox="1"/>
          <p:nvPr/>
        </p:nvSpPr>
        <p:spPr>
          <a:xfrm>
            <a:off x="7612415" y="4982718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Transceiver</a:t>
            </a:r>
            <a:endParaRPr lang="ko-KR" altLang="en-US"/>
          </a:p>
        </p:txBody>
      </p: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686AE1AC-5763-F0D1-C4E2-E960BEDFE720}"/>
              </a:ext>
            </a:extLst>
          </p:cNvPr>
          <p:cNvGrpSpPr/>
          <p:nvPr/>
        </p:nvGrpSpPr>
        <p:grpSpPr>
          <a:xfrm>
            <a:off x="8673366" y="5515036"/>
            <a:ext cx="529606" cy="339153"/>
            <a:chOff x="8284591" y="5969565"/>
            <a:chExt cx="529606" cy="339153"/>
          </a:xfrm>
        </p:grpSpPr>
        <p:sp>
          <p:nvSpPr>
            <p:cNvPr id="104" name="이등변 삼각형 103">
              <a:extLst>
                <a:ext uri="{FF2B5EF4-FFF2-40B4-BE49-F238E27FC236}">
                  <a16:creationId xmlns:a16="http://schemas.microsoft.com/office/drawing/2014/main" id="{EBF357B9-4D46-ABBF-CA0B-11F34BC4E8AE}"/>
                </a:ext>
              </a:extLst>
            </p:cNvPr>
            <p:cNvSpPr/>
            <p:nvPr/>
          </p:nvSpPr>
          <p:spPr>
            <a:xfrm>
              <a:off x="8376047" y="5969565"/>
              <a:ext cx="389498" cy="339153"/>
            </a:xfrm>
            <a:prstGeom prst="triangle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74401C81-B18A-764D-D7F6-4AEA75855CCC}"/>
                </a:ext>
              </a:extLst>
            </p:cNvPr>
            <p:cNvCxnSpPr>
              <a:cxnSpLocks/>
            </p:cNvCxnSpPr>
            <p:nvPr/>
          </p:nvCxnSpPr>
          <p:spPr>
            <a:xfrm>
              <a:off x="8284591" y="5969565"/>
              <a:ext cx="529606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5" name="연결선: 꺾임 114">
            <a:extLst>
              <a:ext uri="{FF2B5EF4-FFF2-40B4-BE49-F238E27FC236}">
                <a16:creationId xmlns:a16="http://schemas.microsoft.com/office/drawing/2014/main" id="{907F5142-D816-86B7-CAAE-03E57A7F34B3}"/>
              </a:ext>
            </a:extLst>
          </p:cNvPr>
          <p:cNvCxnSpPr>
            <a:cxnSpLocks/>
            <a:stCxn id="104" idx="0"/>
          </p:cNvCxnSpPr>
          <p:nvPr/>
        </p:nvCxnSpPr>
        <p:spPr>
          <a:xfrm rot="5400000" flipH="1" flipV="1">
            <a:off x="8339960" y="4480141"/>
            <a:ext cx="1654507" cy="415285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이등변 삼각형 115">
            <a:extLst>
              <a:ext uri="{FF2B5EF4-FFF2-40B4-BE49-F238E27FC236}">
                <a16:creationId xmlns:a16="http://schemas.microsoft.com/office/drawing/2014/main" id="{91341008-06F0-E599-E9C2-9C15116DAF15}"/>
              </a:ext>
            </a:extLst>
          </p:cNvPr>
          <p:cNvSpPr/>
          <p:nvPr/>
        </p:nvSpPr>
        <p:spPr>
          <a:xfrm rot="10800000">
            <a:off x="8782515" y="6249987"/>
            <a:ext cx="389498" cy="339153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7" name="연결선: 꺾임 116">
            <a:extLst>
              <a:ext uri="{FF2B5EF4-FFF2-40B4-BE49-F238E27FC236}">
                <a16:creationId xmlns:a16="http://schemas.microsoft.com/office/drawing/2014/main" id="{F031F008-D32B-943E-1EBD-B3D96C8F1015}"/>
              </a:ext>
            </a:extLst>
          </p:cNvPr>
          <p:cNvCxnSpPr>
            <a:cxnSpLocks/>
            <a:endCxn id="116" idx="3"/>
          </p:cNvCxnSpPr>
          <p:nvPr/>
        </p:nvCxnSpPr>
        <p:spPr>
          <a:xfrm rot="5400000">
            <a:off x="8782728" y="6054954"/>
            <a:ext cx="389570" cy="497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D0267CDE-3516-131F-02CC-89F3174F98A3}"/>
              </a:ext>
            </a:extLst>
          </p:cNvPr>
          <p:cNvSpPr txBox="1"/>
          <p:nvPr/>
        </p:nvSpPr>
        <p:spPr>
          <a:xfrm>
            <a:off x="7413055" y="5399228"/>
            <a:ext cx="1293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ESD</a:t>
            </a:r>
            <a:endParaRPr lang="ko-KR" altLang="en-US"/>
          </a:p>
        </p:txBody>
      </p:sp>
      <p:pic>
        <p:nvPicPr>
          <p:cNvPr id="1026" name="Picture 2" descr="Molex 43025-0408 확대된 이미지">
            <a:extLst>
              <a:ext uri="{FF2B5EF4-FFF2-40B4-BE49-F238E27FC236}">
                <a16:creationId xmlns:a16="http://schemas.microsoft.com/office/drawing/2014/main" id="{CB5E1670-6CEA-6679-FFF1-6E28B5AC5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4989" y="1260705"/>
            <a:ext cx="142875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690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C43CDA-5947-AB6E-E59B-443D08BB1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Current Progress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37D96B-38F2-5FCF-24A0-BF64177D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C0A590-AD65-D679-20AC-8D86070F3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5</a:t>
            </a:fld>
            <a:endParaRPr kumimoji="1" lang="ko-Kore-KR" altLang="en-US"/>
          </a:p>
        </p:txBody>
      </p:sp>
      <p:pic>
        <p:nvPicPr>
          <p:cNvPr id="7" name="그림 6" descr="텍스트, 디스플레이, 스크린샷, 전자제품이(가) 표시된 사진&#10;&#10;자동 생성된 설명">
            <a:extLst>
              <a:ext uri="{FF2B5EF4-FFF2-40B4-BE49-F238E27FC236}">
                <a16:creationId xmlns:a16="http://schemas.microsoft.com/office/drawing/2014/main" id="{88311C6F-0F7A-8B3C-5304-321F027A1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474" y="1249950"/>
            <a:ext cx="5415052" cy="512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483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09E466-1A19-1F0F-26C3-EF6152A5D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VCC Separation due to Current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48DB89-A36F-BDFB-5532-7A1F9FC1C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44EF4B-7A2B-B83F-F8B0-15C1D5FB1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6</a:t>
            </a:fld>
            <a:endParaRPr kumimoji="1" lang="ko-Kore-KR" altLang="en-US"/>
          </a:p>
        </p:txBody>
      </p:sp>
      <p:pic>
        <p:nvPicPr>
          <p:cNvPr id="7" name="그림 6" descr="회로, 전자 공학, 전자제품, 전자 부품이(가) 표시된 사진&#10;&#10;자동 생성된 설명">
            <a:extLst>
              <a:ext uri="{FF2B5EF4-FFF2-40B4-BE49-F238E27FC236}">
                <a16:creationId xmlns:a16="http://schemas.microsoft.com/office/drawing/2014/main" id="{5D3BB2DE-177D-710A-D066-E70A6B82C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425" y="1288250"/>
            <a:ext cx="5719149" cy="505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23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8B965-E01E-7FD2-7E32-62D24A505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GND Seperation</a:t>
            </a:r>
            <a:endParaRPr lang="ko-KR" altLang="en-US"/>
          </a:p>
        </p:txBody>
      </p:sp>
      <p:pic>
        <p:nvPicPr>
          <p:cNvPr id="7" name="내용 개체 틀 6" descr="회로, 전자 공학, 전자제품, 스크린샷이(가) 표시된 사진&#10;&#10;자동 생성된 설명">
            <a:extLst>
              <a:ext uri="{FF2B5EF4-FFF2-40B4-BE49-F238E27FC236}">
                <a16:creationId xmlns:a16="http://schemas.microsoft.com/office/drawing/2014/main" id="{2A1BD67F-18C5-C773-C233-A4EBDDCD8B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1573" y="1227138"/>
            <a:ext cx="5608853" cy="4949825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3CFEA6-1184-B371-DA69-487A9955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2572F4-407B-905B-161A-F15317666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89157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3F849-AF3E-C10E-A4BF-1DD967786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Termination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4FAA04-A091-F537-094E-9A31A2A0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784E3FC-54D0-081D-F53C-D5D5D4619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8</a:t>
            </a:fld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7C0CBCB-6017-DD11-3D3E-BDDCC39C0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331" y="1242663"/>
            <a:ext cx="8207337" cy="533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191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D4FB33-26CB-8077-D288-CEA481B5C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2020. 7. 24.</a:t>
            </a:r>
            <a:endParaRPr kumimoji="1" lang="ko-Kore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B26A15-9846-A116-E8CD-0FF9F579B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pPr/>
              <a:t>9</a:t>
            </a:fld>
            <a:endParaRPr kumimoji="1" lang="ko-Kore-KR" altLang="en-US"/>
          </a:p>
        </p:txBody>
      </p:sp>
      <p:pic>
        <p:nvPicPr>
          <p:cNvPr id="7" name="그림 6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A7B729E-A961-372C-1111-2C3A2FF7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326" y="1312297"/>
            <a:ext cx="9359348" cy="526463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4129CE6-CC7D-4D4E-8108-3F6117A3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lang="en-US" altLang="ko-KR"/>
              <a:t>Without Termination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019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1615</TotalTime>
  <Words>562</Words>
  <Application>Microsoft Office PowerPoint</Application>
  <PresentationFormat>와이드스크린</PresentationFormat>
  <Paragraphs>201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Söhne</vt:lpstr>
      <vt:lpstr>Arial</vt:lpstr>
      <vt:lpstr>Calibri</vt:lpstr>
      <vt:lpstr>Calibri Light</vt:lpstr>
      <vt:lpstr>Tahoma</vt:lpstr>
      <vt:lpstr>Verdana</vt:lpstr>
      <vt:lpstr>Office 테마</vt:lpstr>
      <vt:lpstr>PMOD2BNC</vt:lpstr>
      <vt:lpstr>Used Tools &amp; Referenced Board</vt:lpstr>
      <vt:lpstr>Difference</vt:lpstr>
      <vt:lpstr>Simplified Architecture</vt:lpstr>
      <vt:lpstr>Current Progress</vt:lpstr>
      <vt:lpstr>VCC Separation due to Current</vt:lpstr>
      <vt:lpstr>GND Seperation</vt:lpstr>
      <vt:lpstr>Termination</vt:lpstr>
      <vt:lpstr>Without Termination</vt:lpstr>
      <vt:lpstr>With Termination</vt:lpstr>
      <vt:lpstr>3.3V, 5V comparision</vt:lpstr>
      <vt:lpstr>Source Impedance Comparision</vt:lpstr>
      <vt:lpstr>In 3D</vt:lpstr>
      <vt:lpstr>In 3D</vt:lpstr>
      <vt:lpstr>ToDo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박정현</dc:creator>
  <cp:lastModifiedBy>Park Jeonghyun</cp:lastModifiedBy>
  <cp:revision>171</cp:revision>
  <dcterms:created xsi:type="dcterms:W3CDTF">2020-03-24T05:37:31Z</dcterms:created>
  <dcterms:modified xsi:type="dcterms:W3CDTF">2023-07-05T05:27:05Z</dcterms:modified>
</cp:coreProperties>
</file>

<file path=docProps/thumbnail.jpeg>
</file>